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5" r:id="rId3"/>
    <p:sldMasterId id="2147483677" r:id="rId4"/>
  </p:sldMasterIdLst>
  <p:notesMasterIdLst>
    <p:notesMasterId r:id="rId103"/>
  </p:notesMasterIdLst>
  <p:handoutMasterIdLst>
    <p:handoutMasterId r:id="rId140"/>
  </p:handoutMasterIdLst>
  <p:sldIdLst>
    <p:sldId id="256" r:id="rId5"/>
    <p:sldId id="257" r:id="rId6"/>
    <p:sldId id="258" r:id="rId7"/>
    <p:sldId id="260" r:id="rId8"/>
    <p:sldId id="264" r:id="rId9"/>
    <p:sldId id="270" r:id="rId10"/>
    <p:sldId id="271" r:id="rId11"/>
    <p:sldId id="274" r:id="rId12"/>
    <p:sldId id="273" r:id="rId13"/>
    <p:sldId id="275" r:id="rId14"/>
    <p:sldId id="277" r:id="rId15"/>
    <p:sldId id="276" r:id="rId16"/>
    <p:sldId id="278" r:id="rId17"/>
    <p:sldId id="279" r:id="rId18"/>
    <p:sldId id="280" r:id="rId19"/>
    <p:sldId id="281" r:id="rId20"/>
    <p:sldId id="282" r:id="rId21"/>
    <p:sldId id="411" r:id="rId22"/>
    <p:sldId id="412" r:id="rId23"/>
    <p:sldId id="283" r:id="rId24"/>
    <p:sldId id="410" r:id="rId25"/>
    <p:sldId id="288" r:id="rId26"/>
    <p:sldId id="290" r:id="rId27"/>
    <p:sldId id="291" r:id="rId28"/>
    <p:sldId id="292" r:id="rId29"/>
    <p:sldId id="293" r:id="rId30"/>
    <p:sldId id="413" r:id="rId31"/>
    <p:sldId id="294" r:id="rId32"/>
    <p:sldId id="295" r:id="rId33"/>
    <p:sldId id="296" r:id="rId34"/>
    <p:sldId id="298" r:id="rId35"/>
    <p:sldId id="305" r:id="rId36"/>
    <p:sldId id="299" r:id="rId37"/>
    <p:sldId id="306" r:id="rId38"/>
    <p:sldId id="300" r:id="rId39"/>
    <p:sldId id="307" r:id="rId40"/>
    <p:sldId id="301" r:id="rId41"/>
    <p:sldId id="308" r:id="rId42"/>
    <p:sldId id="297" r:id="rId43"/>
    <p:sldId id="414" r:id="rId44"/>
    <p:sldId id="302" r:id="rId45"/>
    <p:sldId id="309" r:id="rId46"/>
    <p:sldId id="313" r:id="rId47"/>
    <p:sldId id="314" r:id="rId48"/>
    <p:sldId id="311" r:id="rId49"/>
    <p:sldId id="312" r:id="rId50"/>
    <p:sldId id="315" r:id="rId51"/>
    <p:sldId id="310" r:id="rId52"/>
    <p:sldId id="415" r:id="rId53"/>
    <p:sldId id="416" r:id="rId54"/>
    <p:sldId id="316" r:id="rId55"/>
    <p:sldId id="318" r:id="rId56"/>
    <p:sldId id="417" r:id="rId57"/>
    <p:sldId id="319" r:id="rId58"/>
    <p:sldId id="320" r:id="rId59"/>
    <p:sldId id="321" r:id="rId60"/>
    <p:sldId id="322" r:id="rId61"/>
    <p:sldId id="323" r:id="rId62"/>
    <p:sldId id="324" r:id="rId63"/>
    <p:sldId id="325" r:id="rId64"/>
    <p:sldId id="326" r:id="rId65"/>
    <p:sldId id="327" r:id="rId66"/>
    <p:sldId id="328" r:id="rId67"/>
    <p:sldId id="329" r:id="rId68"/>
    <p:sldId id="331" r:id="rId69"/>
    <p:sldId id="334" r:id="rId70"/>
    <p:sldId id="418" r:id="rId71"/>
    <p:sldId id="330" r:id="rId72"/>
    <p:sldId id="332" r:id="rId73"/>
    <p:sldId id="333"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4" r:id="rId92"/>
    <p:sldId id="352" r:id="rId93"/>
    <p:sldId id="355" r:id="rId94"/>
    <p:sldId id="356" r:id="rId95"/>
    <p:sldId id="357" r:id="rId96"/>
    <p:sldId id="358" r:id="rId97"/>
    <p:sldId id="359" r:id="rId98"/>
    <p:sldId id="360" r:id="rId99"/>
    <p:sldId id="361" r:id="rId100"/>
    <p:sldId id="362" r:id="rId101"/>
    <p:sldId id="366" r:id="rId102"/>
    <p:sldId id="363" r:id="rId104"/>
    <p:sldId id="364" r:id="rId105"/>
    <p:sldId id="365" r:id="rId106"/>
    <p:sldId id="367" r:id="rId107"/>
    <p:sldId id="407" r:id="rId108"/>
    <p:sldId id="368" r:id="rId109"/>
    <p:sldId id="369" r:id="rId110"/>
    <p:sldId id="370" r:id="rId111"/>
    <p:sldId id="371" r:id="rId112"/>
    <p:sldId id="372" r:id="rId113"/>
    <p:sldId id="373" r:id="rId114"/>
    <p:sldId id="374" r:id="rId115"/>
    <p:sldId id="376" r:id="rId116"/>
    <p:sldId id="377" r:id="rId117"/>
    <p:sldId id="378" r:id="rId118"/>
    <p:sldId id="379" r:id="rId119"/>
    <p:sldId id="380" r:id="rId120"/>
    <p:sldId id="381" r:id="rId121"/>
    <p:sldId id="408" r:id="rId122"/>
    <p:sldId id="390" r:id="rId123"/>
    <p:sldId id="393" r:id="rId124"/>
    <p:sldId id="394" r:id="rId125"/>
    <p:sldId id="395" r:id="rId126"/>
    <p:sldId id="399" r:id="rId127"/>
    <p:sldId id="400" r:id="rId128"/>
    <p:sldId id="401" r:id="rId129"/>
    <p:sldId id="404" r:id="rId130"/>
    <p:sldId id="419" r:id="rId131"/>
    <p:sldId id="420" r:id="rId132"/>
    <p:sldId id="421" r:id="rId133"/>
    <p:sldId id="422" r:id="rId134"/>
    <p:sldId id="424" r:id="rId135"/>
    <p:sldId id="425" r:id="rId136"/>
    <p:sldId id="423" r:id="rId137"/>
    <p:sldId id="426" r:id="rId138"/>
    <p:sldId id="427" r:id="rId13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C816"/>
    <a:srgbClr val="8303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6" d="100"/>
          <a:sy n="86" d="100"/>
        </p:scale>
        <p:origin x="1354" y="62"/>
      </p:cViewPr>
      <p:guideLst>
        <p:guide orient="horz" pos="2160"/>
        <p:guide pos="283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3" Type="http://schemas.openxmlformats.org/officeDocument/2006/relationships/tableStyles" Target="tableStyles.xml"/><Relationship Id="rId142" Type="http://schemas.openxmlformats.org/officeDocument/2006/relationships/viewProps" Target="viewProps.xml"/><Relationship Id="rId141" Type="http://schemas.openxmlformats.org/officeDocument/2006/relationships/presProps" Target="presProps.xml"/><Relationship Id="rId140" Type="http://schemas.openxmlformats.org/officeDocument/2006/relationships/handoutMaster" Target="handoutMasters/handoutMaster1.xml"/><Relationship Id="rId14" Type="http://schemas.openxmlformats.org/officeDocument/2006/relationships/slide" Target="slides/slide10.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9.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8.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7.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notesMaster" Target="notesMasters/notesMaster1.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9.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D37101F-C1DC-484E-9A93-056D9ED3E806}"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defRPr>
            </a:lvl1pPr>
          </a:lstStyle>
          <a:p>
            <a:pPr>
              <a:defRPr/>
            </a:pPr>
            <a:fld id="{E0D0B0F9-9595-45B1-BE56-92157FB1D2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0F84BF-EE5B-4A67-B730-29FE210C2302}"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3908"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B9B669-87D7-4405-A3C1-2F2AAB5C4FB7}"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5412"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25E7137-FB52-4969-9F0E-EF49D7DE3CF7}"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7460"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81E824-435E-474E-90F4-F1600BD71130}"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9508"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FD7C0FC-7701-4744-AA5C-8D0834555FC8}"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1556"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2D0D4C-048F-4D9A-B519-707841DEDAD1}"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04"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4A5271-6496-4329-9A9C-C70BBBB61513}"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5652"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BA21621-3A19-4D6C-A901-A481805AF21E}"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7700"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A4430F-574F-4D34-A201-09F164550264}"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9748"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226E46-06C8-49F6-8503-ABC7A4909BFA}"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1796"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6AB7D7-30C5-4C93-80EA-B2CD8F2E5EC5}"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44"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A4A22D-FCF1-450D-BDB3-D3F7BFC960D6}"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9028"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09DE7D-3AEE-44E4-959E-BBF7C39C018C}"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5892"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23FE6DD-E702-4858-866B-76AB8BEBC42E}"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7940"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0947F7-16F6-4312-81BD-1EB463094DA5}"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9988"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30F0E1-A747-4AEE-811C-82F81F93D5BC}"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2036"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15B9B3C-7EF6-4472-BFA1-8FDDDE69CA99}"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74083"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084"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F6541A-FF1F-4187-8ACF-691E601B0D2F}"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76131"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2"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C6B82A-89FE-4C61-A2AA-0E80976B0A72}"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1076"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8053C22-881E-49FC-8FC6-8E61F2CCF658}"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24"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261927-9010-476E-B3E4-880E89A3EC30}"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1CBCED-08CA-4737-A171-97C461DDCCEB}"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37219"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7220"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9C8AD85-49EB-4A52-9457-0B77465FC2C0}"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9268"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A602A3-364D-4C17-ABC2-3E4040F223BB}"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1316"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D72C40-AA11-4FC7-983D-062D6456DF24}" type="slidenum">
              <a:rPr lang="zh-CN" altLang="en-US">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bwMode="auto">
          <a:xfrm>
            <a:off x="3429000" y="2400300"/>
            <a:ext cx="0" cy="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64" name="Rectangle 3"/>
          <p:cNvSpPr>
            <a:spLocks noGrp="1" noChangeArrowheads="1"/>
          </p:cNvSpPr>
          <p:nvPr>
            <p:ph type="body" idx="1"/>
          </p:nvPr>
        </p:nvSpPr>
        <p:spPr bwMode="auto">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cxnSp>
        <p:nvCxnSpPr>
          <p:cNvPr id="4" name="Straight Connector 31"/>
          <p:cNvCxnSpPr/>
          <p:nvPr/>
        </p:nvCxnSpPr>
        <p:spPr>
          <a:xfrm>
            <a:off x="0" y="3579813"/>
            <a:ext cx="9144000" cy="1587"/>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5" name="Group 22"/>
          <p:cNvGrpSpPr/>
          <p:nvPr/>
        </p:nvGrpSpPr>
        <p:grpSpPr bwMode="auto">
          <a:xfrm rot="5400000">
            <a:off x="4535487" y="2249488"/>
            <a:ext cx="92075" cy="9124950"/>
            <a:chOff x="0" y="0"/>
            <a:chExt cx="274320" cy="6858000"/>
          </a:xfrm>
        </p:grpSpPr>
        <p:sp>
          <p:nvSpPr>
            <p:cNvPr id="6" name="Rectangle 8"/>
            <p:cNvSpPr/>
            <p:nvPr/>
          </p:nvSpPr>
          <p:spPr>
            <a:xfrm>
              <a:off x="32603" y="0"/>
              <a:ext cx="60960"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7" name="Rectangle 9"/>
            <p:cNvSpPr/>
            <p:nvPr/>
          </p:nvSpPr>
          <p:spPr>
            <a:xfrm>
              <a:off x="0" y="0"/>
              <a:ext cx="30480" cy="6858000"/>
            </a:xfrm>
            <a:prstGeom prst="rect">
              <a:avLst/>
            </a:prstGeom>
            <a:solidFill>
              <a:srgbClr val="FFFFFF"/>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8" name="Rectangle 10"/>
            <p:cNvSpPr/>
            <p:nvPr/>
          </p:nvSpPr>
          <p:spPr>
            <a:xfrm>
              <a:off x="914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9" name="Rectangle 11"/>
            <p:cNvSpPr/>
            <p:nvPr/>
          </p:nvSpPr>
          <p:spPr>
            <a:xfrm>
              <a:off x="152400" y="0"/>
              <a:ext cx="18288"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0" name="Rectangle 12"/>
            <p:cNvSpPr/>
            <p:nvPr/>
          </p:nvSpPr>
          <p:spPr>
            <a:xfrm>
              <a:off x="182880" y="0"/>
              <a:ext cx="30480" cy="6858000"/>
            </a:xfrm>
            <a:prstGeom prst="rect">
              <a:avLst/>
            </a:prstGeom>
            <a:solidFill>
              <a:schemeClr val="tx2"/>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1" name="Rectangle 13"/>
            <p:cNvSpPr/>
            <p:nvPr/>
          </p:nvSpPr>
          <p:spPr>
            <a:xfrm>
              <a:off x="213360" y="0"/>
              <a:ext cx="30480" cy="6858000"/>
            </a:xfrm>
            <a:prstGeom prst="rect">
              <a:avLst/>
            </a:prstGeom>
            <a:solidFill>
              <a:schemeClr val="accent5"/>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2" name="Rectangle 14"/>
            <p:cNvSpPr/>
            <p:nvPr/>
          </p:nvSpPr>
          <p:spPr>
            <a:xfrm>
              <a:off x="2438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3" name="Rectangle 15"/>
            <p:cNvSpPr/>
            <p:nvPr/>
          </p:nvSpPr>
          <p:spPr>
            <a:xfrm>
              <a:off x="60960" y="0"/>
              <a:ext cx="30480" cy="6858000"/>
            </a:xfrm>
            <a:prstGeom prst="rect">
              <a:avLst/>
            </a:prstGeom>
            <a:solidFill>
              <a:schemeClr val="accent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grpSp>
      <p:sp>
        <p:nvSpPr>
          <p:cNvPr id="2" name="Title 1"/>
          <p:cNvSpPr>
            <a:spLocks noGrp="1"/>
          </p:cNvSpPr>
          <p:nvPr>
            <p:ph type="ctrTitle"/>
          </p:nvPr>
        </p:nvSpPr>
        <p:spPr>
          <a:xfrm>
            <a:off x="685800" y="2130425"/>
            <a:ext cx="7772400" cy="1371600"/>
          </a:xfrm>
          <a:noFill/>
          <a:ln>
            <a:noFill/>
          </a:ln>
        </p:spPr>
        <p:txBody>
          <a:bodyPr anchor="b" anchorCtr="0"/>
          <a:lstStyle>
            <a:lvl1pPr algn="l">
              <a:defRPr/>
            </a:lvl1pPr>
          </a:lstStyle>
          <a:p>
            <a:r>
              <a:rPr lang="zh-CN" altLang="en-US"/>
              <a:t>单击此处编辑母版标题样式</a:t>
            </a:r>
            <a:endParaRPr lang="zh-CN" altLang="en-US"/>
          </a:p>
        </p:txBody>
      </p:sp>
      <p:sp>
        <p:nvSpPr>
          <p:cNvPr id="3" name="Subtitle 2"/>
          <p:cNvSpPr>
            <a:spLocks noGrp="1"/>
          </p:cNvSpPr>
          <p:nvPr>
            <p:ph type="subTitle" idx="1"/>
          </p:nvPr>
        </p:nvSpPr>
        <p:spPr>
          <a:xfrm>
            <a:off x="685800" y="3657600"/>
            <a:ext cx="7772400" cy="1371600"/>
          </a:xfrm>
          <a:noFill/>
          <a:ln>
            <a:noFill/>
          </a:ln>
          <a:effectLst>
            <a:innerShdw blurRad="114300">
              <a:schemeClr val="tx1"/>
            </a:innerShdw>
          </a:effectLst>
          <a:scene3d>
            <a:camera prst="orthographicFront"/>
            <a:lightRig rig="threePt" dir="t"/>
          </a:scene3d>
          <a:sp3d>
            <a:bevelT w="12700" h="50800" prst="softRound"/>
          </a:sp3d>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14" name="Date Placeholder 3"/>
          <p:cNvSpPr>
            <a:spLocks noGrp="1"/>
          </p:cNvSpPr>
          <p:nvPr>
            <p:ph type="dt" sz="half" idx="10"/>
          </p:nvPr>
        </p:nvSpPr>
        <p:spPr>
          <a:xfrm>
            <a:off x="685800" y="6508750"/>
            <a:ext cx="2133600" cy="273050"/>
          </a:xfrm>
        </p:spPr>
        <p:txBody>
          <a:bodyPr/>
          <a:lstStyle>
            <a:lvl1pPr>
              <a:defRPr/>
            </a:lvl1pPr>
          </a:lstStyle>
          <a:p>
            <a:pPr>
              <a:defRPr/>
            </a:pPr>
            <a:r>
              <a:rPr lang="en-US" altLang="zh-CN"/>
              <a:t>2009-11-5</a:t>
            </a:r>
            <a:endParaRPr lang="zh-CN" altLang="en-US"/>
          </a:p>
        </p:txBody>
      </p:sp>
      <p:sp>
        <p:nvSpPr>
          <p:cNvPr id="15" name="Footer Placeholder 4"/>
          <p:cNvSpPr>
            <a:spLocks noGrp="1"/>
          </p:cNvSpPr>
          <p:nvPr>
            <p:ph type="ftr" sz="quarter" idx="11"/>
          </p:nvPr>
        </p:nvSpPr>
        <p:spPr>
          <a:xfrm>
            <a:off x="3125788" y="6508750"/>
            <a:ext cx="2895600" cy="273050"/>
          </a:xfrm>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16" name="Slide Number Placeholder 5"/>
          <p:cNvSpPr>
            <a:spLocks noGrp="1"/>
          </p:cNvSpPr>
          <p:nvPr>
            <p:ph type="sldNum" sz="quarter" idx="12"/>
          </p:nvPr>
        </p:nvSpPr>
        <p:spPr>
          <a:xfrm>
            <a:off x="6327775" y="6508750"/>
            <a:ext cx="2130425" cy="273050"/>
          </a:xfrm>
        </p:spPr>
        <p:txBody>
          <a:bodyPr/>
          <a:lstStyle>
            <a:lvl1pPr>
              <a:defRPr smtClean="0"/>
            </a:lvl1pPr>
          </a:lstStyle>
          <a:p>
            <a:pPr>
              <a:defRPr/>
            </a:pPr>
            <a:fld id="{7FE52615-A0D7-4B44-91AA-A9E6933CA827}" type="slidenum">
              <a:rPr lang="zh-CN" altLang="en-US"/>
            </a:fld>
            <a:endParaRPr lang="zh-CN" altLang="en-US"/>
          </a:p>
        </p:txBody>
      </p:sp>
    </p:spTree>
  </p:cSld>
  <p:clrMapOvr>
    <a:masterClrMapping/>
  </p:clrMapOvr>
  <p:transition>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zh-CN" alt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10"/>
          </p:nvPr>
        </p:nvSpPr>
        <p:spPr/>
        <p:txBody>
          <a:bodyPr/>
          <a:lstStyle>
            <a:lvl1pPr>
              <a:defRPr/>
            </a:lvl1pPr>
          </a:lstStyle>
          <a:p>
            <a:pPr>
              <a:defRPr/>
            </a:pPr>
            <a:r>
              <a:rPr lang="en-US" altLang="zh-CN"/>
              <a:t>2009-11-5</a:t>
            </a:r>
            <a:endParaRPr lang="zh-CN" altLang="en-US" dirty="0"/>
          </a:p>
        </p:txBody>
      </p:sp>
      <p:sp>
        <p:nvSpPr>
          <p:cNvPr id="5" name="Footer Placeholder 4"/>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dirty="0"/>
          </a:p>
        </p:txBody>
      </p:sp>
      <p:sp>
        <p:nvSpPr>
          <p:cNvPr id="6" name="Slide Number Placeholder 5"/>
          <p:cNvSpPr>
            <a:spLocks noGrp="1"/>
          </p:cNvSpPr>
          <p:nvPr>
            <p:ph type="sldNum" sz="quarter" idx="12"/>
          </p:nvPr>
        </p:nvSpPr>
        <p:spPr/>
        <p:txBody>
          <a:bodyPr/>
          <a:lstStyle>
            <a:lvl1pPr>
              <a:defRPr/>
            </a:lvl1pPr>
          </a:lstStyle>
          <a:p>
            <a:pPr>
              <a:defRPr/>
            </a:pPr>
            <a:fld id="{C9730F89-BF26-4506-AAFE-474982258156}" type="slidenum">
              <a:rPr lang="zh-CN" altLang="en-US"/>
            </a:fld>
            <a:endParaRPr lang="zh-CN" altLang="en-US"/>
          </a:p>
        </p:txBody>
      </p:sp>
    </p:spTree>
  </p:cSld>
  <p:clrMapOvr>
    <a:masterClrMapping/>
  </p:clrMapOvr>
  <p:transition>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600200" cy="5851525"/>
          </a:xfrm>
        </p:spPr>
        <p:txBody>
          <a:bodyPr vert="eaVert"/>
          <a:lstStyle/>
          <a:p>
            <a:r>
              <a:rPr lang="zh-CN" altLang="en-US"/>
              <a:t>单击此处编辑母版标题样式</a:t>
            </a:r>
            <a:endParaRPr lang="zh-CN" altLang="en-US"/>
          </a:p>
        </p:txBody>
      </p:sp>
      <p:sp>
        <p:nvSpPr>
          <p:cNvPr id="3" name="Vertical Text Placeholder 2"/>
          <p:cNvSpPr>
            <a:spLocks noGrp="1"/>
          </p:cNvSpPr>
          <p:nvPr>
            <p:ph type="body" orient="vert" idx="1"/>
          </p:nvPr>
        </p:nvSpPr>
        <p:spPr>
          <a:xfrm>
            <a:off x="1398588" y="1752600"/>
            <a:ext cx="5078412" cy="4373563"/>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10"/>
          </p:nvPr>
        </p:nvSpPr>
        <p:spPr/>
        <p:txBody>
          <a:bodyPr/>
          <a:lstStyle>
            <a:lvl1pPr>
              <a:defRPr/>
            </a:lvl1pPr>
          </a:lstStyle>
          <a:p>
            <a:pPr>
              <a:defRPr/>
            </a:pPr>
            <a:r>
              <a:rPr lang="en-US" altLang="zh-CN"/>
              <a:t>2009-11-5</a:t>
            </a:r>
            <a:endParaRPr lang="zh-CN" altLang="en-US" dirty="0"/>
          </a:p>
        </p:txBody>
      </p:sp>
      <p:sp>
        <p:nvSpPr>
          <p:cNvPr id="5" name="Footer Placeholder 4"/>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dirty="0"/>
          </a:p>
        </p:txBody>
      </p:sp>
      <p:sp>
        <p:nvSpPr>
          <p:cNvPr id="6" name="Slide Number Placeholder 5"/>
          <p:cNvSpPr>
            <a:spLocks noGrp="1"/>
          </p:cNvSpPr>
          <p:nvPr>
            <p:ph type="sldNum" sz="quarter" idx="12"/>
          </p:nvPr>
        </p:nvSpPr>
        <p:spPr/>
        <p:txBody>
          <a:bodyPr/>
          <a:lstStyle>
            <a:lvl1pPr>
              <a:defRPr/>
            </a:lvl1pPr>
          </a:lstStyle>
          <a:p>
            <a:pPr>
              <a:defRPr/>
            </a:pPr>
            <a:fld id="{32E895D4-DEB3-42D6-BB55-5CCAED1512D5}" type="slidenum">
              <a:rPr lang="zh-CN" altLang="en-US"/>
            </a:fld>
            <a:endParaRPr lang="zh-CN" altLang="en-US"/>
          </a:p>
        </p:txBody>
      </p:sp>
    </p:spTree>
  </p:cSld>
  <p:clrMapOvr>
    <a:masterClrMapping/>
  </p:clrMapOvr>
  <p:transition>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2438400" y="228600"/>
            <a:ext cx="6400800" cy="12192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2438400" y="1600200"/>
            <a:ext cx="6400800" cy="21717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2438400" y="3924300"/>
            <a:ext cx="6400800" cy="21717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152400" y="6248400"/>
            <a:ext cx="1901825" cy="457200"/>
          </a:xfrm>
        </p:spPr>
        <p:txBody>
          <a:bodyPr/>
          <a:lstStyle>
            <a:lvl1pPr>
              <a:defRPr/>
            </a:lvl1pPr>
          </a:lstStyle>
          <a:p>
            <a:pPr>
              <a:defRPr/>
            </a:pPr>
            <a:r>
              <a:rPr lang="en-US" altLang="zh-CN"/>
              <a:t>2009-11-5</a:t>
            </a: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r>
              <a:rPr lang="zh-CN" altLang="en-US"/>
              <a:t>第</a:t>
            </a:r>
            <a:r>
              <a:rPr lang="en-US" altLang="zh-CN"/>
              <a:t>5</a:t>
            </a:r>
            <a:r>
              <a:rPr lang="zh-CN" altLang="en-US"/>
              <a:t>章 指令系统</a:t>
            </a:r>
            <a:endParaRPr lang="en-US" altLang="zh-CN"/>
          </a:p>
        </p:txBody>
      </p:sp>
      <p:sp>
        <p:nvSpPr>
          <p:cNvPr id="7" name="灯片编号占位符 6"/>
          <p:cNvSpPr>
            <a:spLocks noGrp="1"/>
          </p:cNvSpPr>
          <p:nvPr>
            <p:ph type="sldNum" sz="quarter" idx="12"/>
          </p:nvPr>
        </p:nvSpPr>
        <p:spPr>
          <a:xfrm>
            <a:off x="6934200" y="6248400"/>
            <a:ext cx="1905000" cy="457200"/>
          </a:xfrm>
        </p:spPr>
        <p:txBody>
          <a:bodyPr/>
          <a:lstStyle>
            <a:lvl1pPr>
              <a:defRPr smtClean="0"/>
            </a:lvl1pPr>
          </a:lstStyle>
          <a:p>
            <a:pPr>
              <a:defRPr/>
            </a:pPr>
            <a:fld id="{1338480E-A1DE-4159-9DF9-AD7F92E00FE6}" type="slidenum">
              <a:rPr lang="en-US" altLang="zh-CN"/>
            </a:fld>
            <a:endParaRPr lang="en-US" altLang="zh-CN"/>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8229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200" y="3941763"/>
            <a:ext cx="8229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pPr>
              <a:defRPr/>
            </a:pPr>
            <a:r>
              <a:rPr lang="en-US" altLang="zh-CN"/>
              <a:t>2009-11-5</a:t>
            </a: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r>
              <a:rPr lang="zh-CN" altLang="en-US"/>
              <a:t>第</a:t>
            </a:r>
            <a:r>
              <a:rPr lang="en-US" altLang="zh-CN"/>
              <a:t>5</a:t>
            </a:r>
            <a:r>
              <a:rPr lang="zh-CN" altLang="en-US"/>
              <a:t>章 指令系统</a:t>
            </a:r>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smtClean="0"/>
            </a:lvl1pPr>
          </a:lstStyle>
          <a:p>
            <a:pPr>
              <a:defRPr/>
            </a:pPr>
            <a:fld id="{03B72707-541A-423F-990F-0A74D5CCF102}" type="slidenum">
              <a:rPr lang="en-US" altLang="zh-CN"/>
            </a:fld>
            <a:endParaRPr lang="en-US" altLang="zh-CN"/>
          </a:p>
        </p:txBody>
      </p:sp>
    </p:spTree>
  </p:cSld>
  <p:clrMapOvr>
    <a:masterClrMapping/>
  </p:clrMapOvr>
  <p:transition>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r>
              <a:rPr lang="en-US" altLang="zh-CN"/>
              <a:t>2009-11-5</a:t>
            </a:r>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pPr>
              <a:defRPr/>
            </a:pPr>
            <a:r>
              <a:rPr lang="zh-CN" altLang="en-US"/>
              <a:t>第</a:t>
            </a:r>
            <a:r>
              <a:rPr lang="en-US" altLang="zh-CN"/>
              <a:t>5</a:t>
            </a:r>
            <a:r>
              <a:rPr lang="zh-CN" altLang="en-US"/>
              <a:t>章 指令系统</a:t>
            </a:r>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smtClean="0"/>
            </a:lvl1pPr>
          </a:lstStyle>
          <a:p>
            <a:pPr>
              <a:defRPr/>
            </a:pPr>
            <a:fld id="{833EFA55-4D74-42C9-AECC-97BCD31A0A7B}" type="slidenum">
              <a:rPr lang="en-US" altLang="zh-CN"/>
            </a:fld>
            <a:endParaRPr lang="en-US" altLang="zh-CN"/>
          </a:p>
        </p:txBody>
      </p:sp>
    </p:spTree>
  </p:cSld>
  <p:clrMapOvr>
    <a:masterClrMapping/>
  </p:clrMapOvr>
  <p:transition>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6243638"/>
            <a:ext cx="2133600" cy="457200"/>
          </a:xfrm>
        </p:spPr>
        <p:txBody>
          <a:bodyPr/>
          <a:lstStyle>
            <a:lvl1pPr>
              <a:defRPr/>
            </a:lvl1pPr>
          </a:lstStyle>
          <a:p>
            <a:pPr>
              <a:defRPr/>
            </a:pPr>
            <a:r>
              <a:rPr lang="en-US" altLang="zh-CN"/>
              <a:t>2009-11-5</a:t>
            </a: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r>
              <a:rPr lang="zh-CN" altLang="en-US"/>
              <a:t>第</a:t>
            </a:r>
            <a:r>
              <a:rPr lang="en-US" altLang="zh-CN"/>
              <a:t>5</a:t>
            </a:r>
            <a:r>
              <a:rPr lang="zh-CN" altLang="en-US"/>
              <a:t>章 指令系统</a:t>
            </a:r>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smtClean="0"/>
            </a:lvl1pPr>
          </a:lstStyle>
          <a:p>
            <a:pPr>
              <a:defRPr/>
            </a:pPr>
            <a:fld id="{CD658F71-8E57-469A-87E3-07C9BC341D49}" type="slidenum">
              <a:rPr lang="en-US" altLang="zh-CN"/>
            </a:fld>
            <a:endParaRPr lang="en-US" altLang="zh-CN"/>
          </a:p>
        </p:txBody>
      </p:sp>
    </p:spTree>
  </p:cSld>
  <p:clrMapOvr>
    <a:masterClrMapping/>
  </p:clrMapOvr>
  <p:transition>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457200" y="6243638"/>
            <a:ext cx="2133600" cy="457200"/>
          </a:xfrm>
        </p:spPr>
        <p:txBody>
          <a:bodyPr/>
          <a:lstStyle>
            <a:lvl1pPr>
              <a:defRPr/>
            </a:lvl1pPr>
          </a:lstStyle>
          <a:p>
            <a:pPr>
              <a:defRPr/>
            </a:pPr>
            <a:r>
              <a:rPr lang="en-US" altLang="zh-CN"/>
              <a:t>2009-11-5</a:t>
            </a:r>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pPr>
              <a:defRPr/>
            </a:pPr>
            <a:r>
              <a:rPr lang="zh-CN" altLang="en-US"/>
              <a:t>第</a:t>
            </a:r>
            <a:r>
              <a:rPr lang="en-US" altLang="zh-CN"/>
              <a:t>5</a:t>
            </a:r>
            <a:r>
              <a:rPr lang="zh-CN" altLang="en-US"/>
              <a:t>章 指令系统</a:t>
            </a:r>
            <a:endParaRPr lang="en-US" altLang="zh-CN"/>
          </a:p>
        </p:txBody>
      </p:sp>
      <p:sp>
        <p:nvSpPr>
          <p:cNvPr id="5" name="灯片编号占位符 4"/>
          <p:cNvSpPr>
            <a:spLocks noGrp="1"/>
          </p:cNvSpPr>
          <p:nvPr>
            <p:ph type="sldNum" sz="quarter" idx="12"/>
          </p:nvPr>
        </p:nvSpPr>
        <p:spPr>
          <a:xfrm>
            <a:off x="6553200" y="6243638"/>
            <a:ext cx="2133600" cy="457200"/>
          </a:xfrm>
        </p:spPr>
        <p:txBody>
          <a:bodyPr/>
          <a:lstStyle>
            <a:lvl1pPr>
              <a:defRPr smtClean="0"/>
            </a:lvl1pPr>
          </a:lstStyle>
          <a:p>
            <a:pPr>
              <a:defRPr/>
            </a:pPr>
            <a:fld id="{31A787AE-89F0-484B-B76B-17EBCC686416}" type="slidenum">
              <a:rPr lang="en-US" altLang="zh-CN"/>
            </a:fld>
            <a:endParaRPr lang="en-US" altLang="zh-CN"/>
          </a:p>
        </p:txBody>
      </p:sp>
    </p:spTree>
  </p:cSld>
  <p:clrMapOvr>
    <a:masterClrMapping/>
  </p:clrMapOvr>
  <p:transition>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bwMode="auto">
          <a:xfrm>
            <a:off x="533400" y="914400"/>
            <a:ext cx="7772400" cy="1143000"/>
          </a:xfrm>
          <a:prstGeom prst="rect">
            <a:avLst/>
          </a:prstGeom>
          <a:noFill/>
          <a:ln>
            <a:miter lim="800000"/>
          </a:ln>
        </p:spPr>
        <p:txBody>
          <a:bodyPr vert="horz" wrap="square" lIns="91440" tIns="45720" rIns="91440" bIns="45720" numCol="1" anchor="ctr" anchorCtr="0" compatLnSpc="1"/>
          <a:lstStyle>
            <a:lvl1pPr>
              <a:defRPr/>
            </a:lvl1pPr>
          </a:lstStyle>
          <a:p>
            <a:r>
              <a:rPr lang="zh-CN" altLang="en-US"/>
              <a:t>单击此处编辑母版标题样式</a:t>
            </a:r>
            <a:endParaRPr lang="zh-CN" altLang="en-US"/>
          </a:p>
        </p:txBody>
      </p:sp>
      <p:sp>
        <p:nvSpPr>
          <p:cNvPr id="7171" name="Rectangle 3"/>
          <p:cNvSpPr>
            <a:spLocks noGrp="1" noChangeArrowheads="1"/>
          </p:cNvSpPr>
          <p:nvPr>
            <p:ph type="subTitle" idx="1"/>
          </p:nvPr>
        </p:nvSpPr>
        <p:spPr bwMode="auto">
          <a:xfrm>
            <a:off x="609600" y="2286000"/>
            <a:ext cx="7924800" cy="4267200"/>
          </a:xfrm>
          <a:prstGeom prst="rect">
            <a:avLst/>
          </a:prstGeom>
          <a:noFill/>
          <a:ln>
            <a:miter lim="800000"/>
          </a:ln>
        </p:spPr>
        <p:txBody>
          <a:bodyPr vert="horz" wrap="square" lIns="91440" tIns="45720" rIns="91440" bIns="45720" numCol="1" anchor="t" anchorCtr="0" compatLnSpc="1"/>
          <a:lstStyle>
            <a:lvl1pPr marL="287655" indent="-287655">
              <a:defRPr/>
            </a:lvl1pPr>
          </a:lstStyle>
          <a:p>
            <a:r>
              <a:rPr lang="zh-CN" altLang="en-US"/>
              <a:t>单击此处编辑母版副标题样式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zh-CN" altLang="en-US"/>
          </a:p>
        </p:txBody>
      </p:sp>
      <p:sp>
        <p:nvSpPr>
          <p:cNvPr id="3" name="Content Placeholder 2"/>
          <p:cNvSpPr>
            <a:spLocks noGrp="1"/>
          </p:cNvSpPr>
          <p:nvPr>
            <p:ph idx="1"/>
          </p:nvPr>
        </p:nvSpPr>
        <p:spPr/>
        <p:txBody>
          <a:bodyPr/>
          <a:lstStyle>
            <a:lvl1pPr>
              <a:defRPr b="1"/>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dirty="0"/>
          </a:p>
        </p:txBody>
      </p:sp>
      <p:sp>
        <p:nvSpPr>
          <p:cNvPr id="4" name="Date Placeholder 3"/>
          <p:cNvSpPr>
            <a:spLocks noGrp="1"/>
          </p:cNvSpPr>
          <p:nvPr>
            <p:ph type="dt" sz="half" idx="10"/>
          </p:nvPr>
        </p:nvSpPr>
        <p:spPr/>
        <p:txBody>
          <a:bodyPr/>
          <a:lstStyle>
            <a:lvl1pPr>
              <a:defRPr b="0"/>
            </a:lvl1pPr>
          </a:lstStyle>
          <a:p>
            <a:pPr>
              <a:defRPr/>
            </a:pPr>
            <a:r>
              <a:rPr lang="en-US" altLang="zh-CN"/>
              <a:t>2009-11-5</a:t>
            </a:r>
            <a:endParaRPr lang="zh-CN" altLang="en-US"/>
          </a:p>
        </p:txBody>
      </p:sp>
      <p:sp>
        <p:nvSpPr>
          <p:cNvPr id="5" name="Footer Placeholder 4"/>
          <p:cNvSpPr>
            <a:spLocks noGrp="1"/>
          </p:cNvSpPr>
          <p:nvPr>
            <p:ph type="ftr" sz="quarter" idx="11"/>
          </p:nvPr>
        </p:nvSpPr>
        <p:spPr>
          <a:xfrm>
            <a:off x="5214938" y="6508750"/>
            <a:ext cx="2895600" cy="273050"/>
          </a:xfrm>
        </p:spPr>
        <p:txBody>
          <a:bodyPr/>
          <a:lstStyle>
            <a:lvl1pPr>
              <a:defRPr b="0"/>
            </a:lvl1pPr>
          </a:lstStyle>
          <a:p>
            <a:pPr>
              <a:defRPr/>
            </a:pPr>
            <a:r>
              <a:rPr lang="zh-CN" altLang="en-US"/>
              <a:t>第</a:t>
            </a:r>
            <a:r>
              <a:rPr lang="en-US" altLang="zh-CN"/>
              <a:t>5</a:t>
            </a:r>
            <a:r>
              <a:rPr lang="zh-CN" altLang="en-US"/>
              <a:t>章 指令系统</a:t>
            </a:r>
            <a:endParaRPr lang="zh-CN" altLang="en-US"/>
          </a:p>
        </p:txBody>
      </p:sp>
      <p:sp>
        <p:nvSpPr>
          <p:cNvPr id="6" name="Slide Number Placeholder 5"/>
          <p:cNvSpPr>
            <a:spLocks noGrp="1"/>
          </p:cNvSpPr>
          <p:nvPr>
            <p:ph type="sldNum" sz="quarter" idx="12"/>
          </p:nvPr>
        </p:nvSpPr>
        <p:spPr/>
        <p:txBody>
          <a:bodyPr/>
          <a:lstStyle>
            <a:lvl1pPr>
              <a:defRPr smtClean="0"/>
            </a:lvl1pPr>
          </a:lstStyle>
          <a:p>
            <a:pPr>
              <a:defRPr/>
            </a:pPr>
            <a:fld id="{45102252-CAE0-4A41-9AA1-88F3D8566573}" type="slidenum">
              <a:rPr lang="zh-CN" altLang="en-US"/>
            </a:fld>
            <a:endParaRPr lang="zh-CN" altLang="en-US"/>
          </a:p>
        </p:txBody>
      </p:sp>
    </p:spTree>
  </p:cSld>
  <p:clrMapOvr>
    <a:masterClrMapping/>
  </p:clrMapOvr>
  <p:transition>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bwMode="auto">
          <a:xfrm>
            <a:off x="533400" y="914400"/>
            <a:ext cx="7772400" cy="1143000"/>
          </a:xfrm>
          <a:prstGeom prst="rect">
            <a:avLst/>
          </a:prstGeom>
          <a:noFill/>
          <a:ln>
            <a:miter lim="800000"/>
          </a:ln>
        </p:spPr>
        <p:txBody>
          <a:bodyPr vert="horz" wrap="square" lIns="91440" tIns="45720" rIns="91440" bIns="45720" numCol="1" anchor="ctr" anchorCtr="0" compatLnSpc="1"/>
          <a:lstStyle>
            <a:lvl1pPr>
              <a:defRPr/>
            </a:lvl1pPr>
          </a:lstStyle>
          <a:p>
            <a:r>
              <a:rPr lang="zh-CN" altLang="en-US"/>
              <a:t>单击此处编辑母版标题样式</a:t>
            </a:r>
            <a:endParaRPr lang="zh-CN" altLang="en-US"/>
          </a:p>
        </p:txBody>
      </p:sp>
      <p:sp>
        <p:nvSpPr>
          <p:cNvPr id="7171" name="Rectangle 3"/>
          <p:cNvSpPr>
            <a:spLocks noGrp="1" noChangeArrowheads="1"/>
          </p:cNvSpPr>
          <p:nvPr>
            <p:ph type="subTitle" idx="1"/>
          </p:nvPr>
        </p:nvSpPr>
        <p:spPr bwMode="auto">
          <a:xfrm>
            <a:off x="609600" y="2286000"/>
            <a:ext cx="7924800" cy="4267200"/>
          </a:xfrm>
          <a:prstGeom prst="rect">
            <a:avLst/>
          </a:prstGeom>
          <a:noFill/>
          <a:ln>
            <a:miter lim="800000"/>
          </a:ln>
        </p:spPr>
        <p:txBody>
          <a:bodyPr vert="horz" wrap="square" lIns="91440" tIns="45720" rIns="91440" bIns="45720" numCol="1" anchor="t" anchorCtr="0" compatLnSpc="1"/>
          <a:lstStyle>
            <a:lvl1pPr marL="287655" indent="-287655">
              <a:defRPr/>
            </a:lvl1pPr>
          </a:lstStyle>
          <a:p>
            <a:r>
              <a:rPr lang="zh-CN" altLang="en-US"/>
              <a:t>单击此处编辑母版副标题样式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4" name="Straight Connector 6"/>
          <p:cNvCxnSpPr/>
          <p:nvPr/>
        </p:nvCxnSpPr>
        <p:spPr>
          <a:xfrm>
            <a:off x="1322388" y="4419600"/>
            <a:ext cx="7315200" cy="158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37621" y="2981324"/>
            <a:ext cx="7168179" cy="1371600"/>
          </a:xfrm>
        </p:spPr>
        <p:txBody>
          <a:bodyPr anchor="b" anchorCtr="0"/>
          <a:lstStyle>
            <a:lvl1pPr marL="0" indent="0" algn="l">
              <a:defRPr sz="4000" b="0" cap="none" baseline="0"/>
            </a:lvl1pPr>
          </a:lstStyle>
          <a:p>
            <a:r>
              <a:rPr lang="zh-CN" altLang="en-US"/>
              <a:t>单击此处编辑母版标题样式</a:t>
            </a:r>
            <a:endParaRPr lang="zh-CN" altLang="en-US"/>
          </a:p>
        </p:txBody>
      </p:sp>
      <p:sp>
        <p:nvSpPr>
          <p:cNvPr id="3" name="Text Placeholder 2"/>
          <p:cNvSpPr>
            <a:spLocks noGrp="1"/>
          </p:cNvSpPr>
          <p:nvPr>
            <p:ph type="body" idx="1"/>
          </p:nvPr>
        </p:nvSpPr>
        <p:spPr>
          <a:xfrm>
            <a:off x="1137620" y="4519613"/>
            <a:ext cx="7168179" cy="1371600"/>
          </a:xfrm>
          <a:noFill/>
          <a:ln>
            <a:noFill/>
          </a:ln>
          <a:effectLst>
            <a:innerShdw blurRad="114300">
              <a:schemeClr val="tx1"/>
            </a:innerShdw>
          </a:effectLst>
          <a:scene3d>
            <a:camera prst="orthographicFront"/>
            <a:lightRig rig="threePt" dir="t"/>
          </a:scene3d>
          <a:sp3d>
            <a:bevelT w="12700" h="50800" prst="softRound"/>
          </a:sp3d>
        </p:spPr>
        <p:txBody>
          <a:bodyPr/>
          <a:lstStyle>
            <a:lvl1pPr marL="0" indent="0" algn="l">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r>
              <a:rPr lang="en-US" altLang="zh-CN"/>
              <a:t>2009-11-5</a:t>
            </a:r>
            <a:endParaRPr lang="zh-CN" altLang="en-US"/>
          </a:p>
        </p:txBody>
      </p:sp>
      <p:sp>
        <p:nvSpPr>
          <p:cNvPr id="6" name="Footer Placeholder 4"/>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7" name="Slide Number Placeholder 5"/>
          <p:cNvSpPr>
            <a:spLocks noGrp="1"/>
          </p:cNvSpPr>
          <p:nvPr>
            <p:ph type="sldNum" sz="quarter" idx="12"/>
          </p:nvPr>
        </p:nvSpPr>
        <p:spPr/>
        <p:txBody>
          <a:bodyPr/>
          <a:lstStyle>
            <a:lvl1pPr>
              <a:defRPr smtClean="0"/>
            </a:lvl1pPr>
          </a:lstStyle>
          <a:p>
            <a:pPr>
              <a:defRPr/>
            </a:pPr>
            <a:fld id="{CBF06A34-6879-487A-9430-6AD4D9AAD9D0}" type="slidenum">
              <a:rPr lang="zh-CN" altLang="en-US"/>
            </a:fld>
            <a:endParaRPr lang="zh-CN" altLang="en-US"/>
          </a:p>
        </p:txBody>
      </p:sp>
    </p:spTree>
  </p:cSld>
  <p:clrMapOvr>
    <a:masterClrMapping/>
  </p:clrMapOvr>
  <p:transition>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zh-CN" altLang="en-US"/>
          </a:p>
        </p:txBody>
      </p:sp>
      <p:sp>
        <p:nvSpPr>
          <p:cNvPr id="3" name="Content Placeholder 2"/>
          <p:cNvSpPr>
            <a:spLocks noGrp="1"/>
          </p:cNvSpPr>
          <p:nvPr>
            <p:ph sz="half" idx="1"/>
          </p:nvPr>
        </p:nvSpPr>
        <p:spPr>
          <a:xfrm>
            <a:off x="1402080" y="1828799"/>
            <a:ext cx="3246120" cy="4114801"/>
          </a:xfrm>
        </p:spPr>
        <p:txBody>
          <a:bodyPr>
            <a:normAutofit/>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Content Placeholder 3"/>
          <p:cNvSpPr>
            <a:spLocks noGrp="1"/>
          </p:cNvSpPr>
          <p:nvPr>
            <p:ph sz="half" idx="2"/>
          </p:nvPr>
        </p:nvSpPr>
        <p:spPr>
          <a:xfrm>
            <a:off x="5225527" y="1828799"/>
            <a:ext cx="3246120" cy="4114801"/>
          </a:xfrm>
        </p:spPr>
        <p:txBody>
          <a:bodyPr>
            <a:normAutofit/>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Date Placeholder 3"/>
          <p:cNvSpPr>
            <a:spLocks noGrp="1"/>
          </p:cNvSpPr>
          <p:nvPr>
            <p:ph type="dt" sz="half" idx="10"/>
          </p:nvPr>
        </p:nvSpPr>
        <p:spPr/>
        <p:txBody>
          <a:bodyPr/>
          <a:lstStyle>
            <a:lvl1pPr>
              <a:defRPr/>
            </a:lvl1pPr>
          </a:lstStyle>
          <a:p>
            <a:pPr>
              <a:defRPr/>
            </a:pPr>
            <a:r>
              <a:rPr lang="en-US" altLang="zh-CN"/>
              <a:t>2009-11-5</a:t>
            </a:r>
            <a:endParaRPr lang="zh-CN" altLang="en-US" dirty="0"/>
          </a:p>
        </p:txBody>
      </p:sp>
      <p:sp>
        <p:nvSpPr>
          <p:cNvPr id="6" name="Footer Placeholder 4"/>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dirty="0"/>
          </a:p>
        </p:txBody>
      </p:sp>
      <p:sp>
        <p:nvSpPr>
          <p:cNvPr id="7" name="Slide Number Placeholder 5"/>
          <p:cNvSpPr>
            <a:spLocks noGrp="1"/>
          </p:cNvSpPr>
          <p:nvPr>
            <p:ph type="sldNum" sz="quarter" idx="12"/>
          </p:nvPr>
        </p:nvSpPr>
        <p:spPr/>
        <p:txBody>
          <a:bodyPr/>
          <a:lstStyle>
            <a:lvl1pPr>
              <a:defRPr/>
            </a:lvl1pPr>
          </a:lstStyle>
          <a:p>
            <a:pPr>
              <a:defRPr/>
            </a:pPr>
            <a:fld id="{2E2F3CCC-8E04-4A2D-BD3E-1709F6299407}" type="slidenum">
              <a:rPr lang="zh-CN" altLang="en-US"/>
            </a:fld>
            <a:endParaRPr lang="zh-CN" altLang="en-US"/>
          </a:p>
        </p:txBody>
      </p:sp>
    </p:spTree>
  </p:cSld>
  <p:clrMapOvr>
    <a:masterClrMapping/>
  </p:clrMapOvr>
  <p:transition>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9"/>
          <p:cNvCxnSpPr/>
          <p:nvPr/>
        </p:nvCxnSpPr>
        <p:spPr>
          <a:xfrm>
            <a:off x="1295400" y="2298700"/>
            <a:ext cx="7239000" cy="158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Text Placeholder 2"/>
          <p:cNvSpPr>
            <a:spLocks noGrp="1"/>
          </p:cNvSpPr>
          <p:nvPr>
            <p:ph type="body" idx="1"/>
          </p:nvPr>
        </p:nvSpPr>
        <p:spPr>
          <a:xfrm>
            <a:off x="1295400" y="1659685"/>
            <a:ext cx="3429000" cy="639762"/>
          </a:xfrm>
        </p:spPr>
        <p:txBody>
          <a:bodyPr anchor="ctr">
            <a:noAutofit/>
          </a:bodyPr>
          <a:lstStyle>
            <a:lvl1pPr marL="0" indent="0" algn="ctr">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86840" y="2438399"/>
            <a:ext cx="3246120" cy="3505201"/>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Text Placeholder 4"/>
          <p:cNvSpPr>
            <a:spLocks noGrp="1"/>
          </p:cNvSpPr>
          <p:nvPr>
            <p:ph type="body" sz="quarter" idx="3"/>
          </p:nvPr>
        </p:nvSpPr>
        <p:spPr>
          <a:xfrm>
            <a:off x="5132294" y="1659685"/>
            <a:ext cx="3429000" cy="639762"/>
          </a:xfrm>
        </p:spPr>
        <p:txBody>
          <a:bodyPr anchor="ctr">
            <a:noAutofit/>
          </a:bodyPr>
          <a:lstStyle>
            <a:lvl1pPr marL="0" indent="0" algn="ctr">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223734" y="2438399"/>
            <a:ext cx="3246120" cy="3505201"/>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Date Placeholder 6"/>
          <p:cNvSpPr>
            <a:spLocks noGrp="1"/>
          </p:cNvSpPr>
          <p:nvPr>
            <p:ph type="dt" sz="half" idx="10"/>
          </p:nvPr>
        </p:nvSpPr>
        <p:spPr/>
        <p:txBody>
          <a:bodyPr/>
          <a:lstStyle>
            <a:lvl1pPr>
              <a:defRPr/>
            </a:lvl1pPr>
          </a:lstStyle>
          <a:p>
            <a:pPr>
              <a:defRPr/>
            </a:pPr>
            <a:r>
              <a:rPr lang="en-US" altLang="zh-CN"/>
              <a:t>2009-11-5</a:t>
            </a:r>
            <a:endParaRPr lang="zh-CN" altLang="en-US"/>
          </a:p>
        </p:txBody>
      </p:sp>
      <p:sp>
        <p:nvSpPr>
          <p:cNvPr id="9" name="Footer Placeholder 7"/>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10" name="Slide Number Placeholder 8"/>
          <p:cNvSpPr>
            <a:spLocks noGrp="1"/>
          </p:cNvSpPr>
          <p:nvPr>
            <p:ph type="sldNum" sz="quarter" idx="12"/>
          </p:nvPr>
        </p:nvSpPr>
        <p:spPr/>
        <p:txBody>
          <a:bodyPr/>
          <a:lstStyle>
            <a:lvl1pPr>
              <a:defRPr smtClean="0"/>
            </a:lvl1pPr>
          </a:lstStyle>
          <a:p>
            <a:pPr>
              <a:defRPr/>
            </a:pPr>
            <a:fld id="{02C317D2-40B2-44B9-A389-9C3BD0F5D450}" type="slidenum">
              <a:rPr lang="zh-CN" altLang="en-US"/>
            </a:fld>
            <a:endParaRPr lang="zh-CN" altLang="en-US"/>
          </a:p>
        </p:txBody>
      </p:sp>
    </p:spTree>
  </p:cSld>
  <p:clrMapOvr>
    <a:masterClrMapping/>
  </p:clrMapOvr>
  <p:transition>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grpSp>
        <p:nvGrpSpPr>
          <p:cNvPr id="3" name="Group 22"/>
          <p:cNvGrpSpPr/>
          <p:nvPr/>
        </p:nvGrpSpPr>
        <p:grpSpPr bwMode="auto">
          <a:xfrm>
            <a:off x="0" y="0"/>
            <a:ext cx="182563" cy="6858000"/>
            <a:chOff x="0" y="0"/>
            <a:chExt cx="274320" cy="6858000"/>
          </a:xfrm>
        </p:grpSpPr>
        <p:sp>
          <p:nvSpPr>
            <p:cNvPr id="4" name="Rectangle 6"/>
            <p:cNvSpPr/>
            <p:nvPr/>
          </p:nvSpPr>
          <p:spPr>
            <a:xfrm>
              <a:off x="32603" y="0"/>
              <a:ext cx="60960"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5" name="Rectangle 7"/>
            <p:cNvSpPr/>
            <p:nvPr/>
          </p:nvSpPr>
          <p:spPr>
            <a:xfrm>
              <a:off x="0" y="0"/>
              <a:ext cx="30480" cy="6858000"/>
            </a:xfrm>
            <a:prstGeom prst="rect">
              <a:avLst/>
            </a:prstGeom>
            <a:solidFill>
              <a:srgbClr val="FFFFFF"/>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6" name="Rectangle 8"/>
            <p:cNvSpPr/>
            <p:nvPr/>
          </p:nvSpPr>
          <p:spPr>
            <a:xfrm>
              <a:off x="914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7" name="Rectangle 9"/>
            <p:cNvSpPr/>
            <p:nvPr/>
          </p:nvSpPr>
          <p:spPr>
            <a:xfrm>
              <a:off x="152400" y="0"/>
              <a:ext cx="18288"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8" name="Rectangle 10"/>
            <p:cNvSpPr/>
            <p:nvPr/>
          </p:nvSpPr>
          <p:spPr>
            <a:xfrm>
              <a:off x="182880" y="0"/>
              <a:ext cx="30480" cy="6858000"/>
            </a:xfrm>
            <a:prstGeom prst="rect">
              <a:avLst/>
            </a:prstGeom>
            <a:solidFill>
              <a:schemeClr val="tx2"/>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9" name="Rectangle 11"/>
            <p:cNvSpPr/>
            <p:nvPr/>
          </p:nvSpPr>
          <p:spPr>
            <a:xfrm>
              <a:off x="213360" y="0"/>
              <a:ext cx="30480" cy="6858000"/>
            </a:xfrm>
            <a:prstGeom prst="rect">
              <a:avLst/>
            </a:prstGeom>
            <a:solidFill>
              <a:schemeClr val="accent5"/>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0" name="Rectangle 12"/>
            <p:cNvSpPr/>
            <p:nvPr/>
          </p:nvSpPr>
          <p:spPr>
            <a:xfrm>
              <a:off x="2438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1" name="Rectangle 13"/>
            <p:cNvSpPr/>
            <p:nvPr/>
          </p:nvSpPr>
          <p:spPr>
            <a:xfrm>
              <a:off x="60960" y="0"/>
              <a:ext cx="30480" cy="6858000"/>
            </a:xfrm>
            <a:prstGeom prst="rect">
              <a:avLst/>
            </a:prstGeom>
            <a:solidFill>
              <a:schemeClr val="accent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grpSp>
      <p:sp>
        <p:nvSpPr>
          <p:cNvPr id="2" name="Title 1"/>
          <p:cNvSpPr>
            <a:spLocks noGrp="1"/>
          </p:cNvSpPr>
          <p:nvPr>
            <p:ph type="title"/>
          </p:nvPr>
        </p:nvSpPr>
        <p:spPr/>
        <p:txBody>
          <a:bodyPr/>
          <a:lstStyle/>
          <a:p>
            <a:r>
              <a:rPr lang="zh-CN" altLang="en-US"/>
              <a:t>单击此处编辑母版标题样式</a:t>
            </a:r>
            <a:endParaRPr lang="zh-CN" altLang="en-US"/>
          </a:p>
        </p:txBody>
      </p:sp>
      <p:sp>
        <p:nvSpPr>
          <p:cNvPr id="12" name="Date Placeholder 2"/>
          <p:cNvSpPr>
            <a:spLocks noGrp="1"/>
          </p:cNvSpPr>
          <p:nvPr>
            <p:ph type="dt" sz="half" idx="10"/>
          </p:nvPr>
        </p:nvSpPr>
        <p:spPr/>
        <p:txBody>
          <a:bodyPr/>
          <a:lstStyle>
            <a:lvl1pPr>
              <a:defRPr/>
            </a:lvl1pPr>
          </a:lstStyle>
          <a:p>
            <a:pPr>
              <a:defRPr/>
            </a:pPr>
            <a:r>
              <a:rPr lang="en-US" altLang="zh-CN"/>
              <a:t>2009-11-5</a:t>
            </a:r>
            <a:endParaRPr lang="zh-CN" altLang="en-US"/>
          </a:p>
        </p:txBody>
      </p:sp>
      <p:sp>
        <p:nvSpPr>
          <p:cNvPr id="13" name="Footer Placeholder 3"/>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14" name="Slide Number Placeholder 4"/>
          <p:cNvSpPr>
            <a:spLocks noGrp="1"/>
          </p:cNvSpPr>
          <p:nvPr>
            <p:ph type="sldNum" sz="quarter" idx="12"/>
          </p:nvPr>
        </p:nvSpPr>
        <p:spPr/>
        <p:txBody>
          <a:bodyPr/>
          <a:lstStyle>
            <a:lvl1pPr>
              <a:defRPr smtClean="0"/>
            </a:lvl1pPr>
          </a:lstStyle>
          <a:p>
            <a:pPr>
              <a:defRPr/>
            </a:pPr>
            <a:fld id="{22DC781F-D71B-4D9F-8D61-FF18ADBCC610}" type="slidenum">
              <a:rPr lang="zh-CN" altLang="en-US"/>
            </a:fld>
            <a:endParaRPr lang="zh-CN" altLang="en-US"/>
          </a:p>
        </p:txBody>
      </p:sp>
    </p:spTree>
  </p:cSld>
  <p:clrMapOvr>
    <a:masterClrMapping/>
  </p:clrMapOvr>
  <p:transition>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grpSp>
        <p:nvGrpSpPr>
          <p:cNvPr id="2" name="Group 22"/>
          <p:cNvGrpSpPr/>
          <p:nvPr/>
        </p:nvGrpSpPr>
        <p:grpSpPr bwMode="auto">
          <a:xfrm>
            <a:off x="0" y="0"/>
            <a:ext cx="182563" cy="6858000"/>
            <a:chOff x="0" y="0"/>
            <a:chExt cx="274320" cy="6858000"/>
          </a:xfrm>
        </p:grpSpPr>
        <p:sp>
          <p:nvSpPr>
            <p:cNvPr id="3" name="Rectangle 5"/>
            <p:cNvSpPr/>
            <p:nvPr/>
          </p:nvSpPr>
          <p:spPr>
            <a:xfrm>
              <a:off x="32603" y="0"/>
              <a:ext cx="60960"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4" name="Rectangle 6"/>
            <p:cNvSpPr/>
            <p:nvPr/>
          </p:nvSpPr>
          <p:spPr>
            <a:xfrm>
              <a:off x="0" y="0"/>
              <a:ext cx="30480" cy="6858000"/>
            </a:xfrm>
            <a:prstGeom prst="rect">
              <a:avLst/>
            </a:prstGeom>
            <a:solidFill>
              <a:srgbClr val="FFFFFF"/>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5" name="Rectangle 7"/>
            <p:cNvSpPr/>
            <p:nvPr/>
          </p:nvSpPr>
          <p:spPr>
            <a:xfrm>
              <a:off x="914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6" name="Rectangle 8"/>
            <p:cNvSpPr/>
            <p:nvPr/>
          </p:nvSpPr>
          <p:spPr>
            <a:xfrm>
              <a:off x="152400" y="0"/>
              <a:ext cx="18288"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7" name="Rectangle 9"/>
            <p:cNvSpPr/>
            <p:nvPr/>
          </p:nvSpPr>
          <p:spPr>
            <a:xfrm>
              <a:off x="182880" y="0"/>
              <a:ext cx="30480" cy="6858000"/>
            </a:xfrm>
            <a:prstGeom prst="rect">
              <a:avLst/>
            </a:prstGeom>
            <a:solidFill>
              <a:schemeClr val="tx2"/>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8" name="Rectangle 10"/>
            <p:cNvSpPr/>
            <p:nvPr/>
          </p:nvSpPr>
          <p:spPr>
            <a:xfrm>
              <a:off x="213360" y="0"/>
              <a:ext cx="30480" cy="6858000"/>
            </a:xfrm>
            <a:prstGeom prst="rect">
              <a:avLst/>
            </a:prstGeom>
            <a:solidFill>
              <a:schemeClr val="accent5"/>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9" name="Rectangle 11"/>
            <p:cNvSpPr/>
            <p:nvPr/>
          </p:nvSpPr>
          <p:spPr>
            <a:xfrm>
              <a:off x="2438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0" name="Rectangle 12"/>
            <p:cNvSpPr/>
            <p:nvPr/>
          </p:nvSpPr>
          <p:spPr>
            <a:xfrm>
              <a:off x="60960" y="0"/>
              <a:ext cx="30480" cy="6858000"/>
            </a:xfrm>
            <a:prstGeom prst="rect">
              <a:avLst/>
            </a:prstGeom>
            <a:solidFill>
              <a:schemeClr val="accent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grpSp>
      <p:sp>
        <p:nvSpPr>
          <p:cNvPr id="11" name="Date Placeholder 1"/>
          <p:cNvSpPr>
            <a:spLocks noGrp="1"/>
          </p:cNvSpPr>
          <p:nvPr>
            <p:ph type="dt" sz="half" idx="10"/>
          </p:nvPr>
        </p:nvSpPr>
        <p:spPr/>
        <p:txBody>
          <a:bodyPr/>
          <a:lstStyle>
            <a:lvl1pPr>
              <a:defRPr/>
            </a:lvl1pPr>
          </a:lstStyle>
          <a:p>
            <a:pPr>
              <a:defRPr/>
            </a:pPr>
            <a:r>
              <a:rPr lang="en-US" altLang="zh-CN"/>
              <a:t>2009-11-5</a:t>
            </a:r>
            <a:endParaRPr lang="zh-CN" altLang="en-US"/>
          </a:p>
        </p:txBody>
      </p:sp>
      <p:sp>
        <p:nvSpPr>
          <p:cNvPr id="12" name="Footer Placeholder 2"/>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13" name="Slide Number Placeholder 3"/>
          <p:cNvSpPr>
            <a:spLocks noGrp="1"/>
          </p:cNvSpPr>
          <p:nvPr>
            <p:ph type="sldNum" sz="quarter" idx="12"/>
          </p:nvPr>
        </p:nvSpPr>
        <p:spPr/>
        <p:txBody>
          <a:bodyPr/>
          <a:lstStyle>
            <a:lvl1pPr>
              <a:defRPr smtClean="0"/>
            </a:lvl1pPr>
          </a:lstStyle>
          <a:p>
            <a:pPr>
              <a:defRPr/>
            </a:pPr>
            <a:fld id="{07B4157D-3BF5-4132-89A3-F225299FB4B0}" type="slidenum">
              <a:rPr lang="zh-CN" altLang="en-US"/>
            </a:fld>
            <a:endParaRPr lang="zh-CN" altLang="en-US"/>
          </a:p>
        </p:txBody>
      </p:sp>
    </p:spTree>
  </p:cSld>
  <p:clrMapOvr>
    <a:masterClrMapping/>
  </p:clrMapOvr>
  <p:transition>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7"/>
          <p:cNvCxnSpPr/>
          <p:nvPr/>
        </p:nvCxnSpPr>
        <p:spPr>
          <a:xfrm rot="16200000">
            <a:off x="1431925" y="3902075"/>
            <a:ext cx="4452938" cy="158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82687" y="188259"/>
            <a:ext cx="3008313" cy="1246841"/>
          </a:xfrm>
        </p:spPr>
        <p:txBody>
          <a:bodyPr anchorCtr="0"/>
          <a:lstStyle>
            <a:lvl1pPr algn="l">
              <a:defRPr sz="2600" b="0"/>
            </a:lvl1pPr>
          </a:lstStyle>
          <a:p>
            <a:r>
              <a:rPr lang="zh-CN" altLang="en-US"/>
              <a:t>单击此处编辑母版标题样式</a:t>
            </a:r>
            <a:endParaRPr lang="zh-CN" altLang="en-US"/>
          </a:p>
        </p:txBody>
      </p:sp>
      <p:sp>
        <p:nvSpPr>
          <p:cNvPr id="3" name="Content Placeholder 2"/>
          <p:cNvSpPr>
            <a:spLocks noGrp="1"/>
          </p:cNvSpPr>
          <p:nvPr>
            <p:ph idx="1"/>
          </p:nvPr>
        </p:nvSpPr>
        <p:spPr>
          <a:xfrm>
            <a:off x="3886200" y="1905000"/>
            <a:ext cx="4572000" cy="4221163"/>
          </a:xfrm>
        </p:spPr>
        <p:txBody>
          <a:bodyPr>
            <a:normAutofit/>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Text Placeholder 3"/>
          <p:cNvSpPr>
            <a:spLocks noGrp="1"/>
          </p:cNvSpPr>
          <p:nvPr>
            <p:ph type="body" sz="half" idx="2"/>
          </p:nvPr>
        </p:nvSpPr>
        <p:spPr>
          <a:xfrm>
            <a:off x="1182687" y="1676400"/>
            <a:ext cx="2246313" cy="3276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6" name="Date Placeholder 4"/>
          <p:cNvSpPr>
            <a:spLocks noGrp="1"/>
          </p:cNvSpPr>
          <p:nvPr>
            <p:ph type="dt" sz="half" idx="10"/>
          </p:nvPr>
        </p:nvSpPr>
        <p:spPr/>
        <p:txBody>
          <a:bodyPr/>
          <a:lstStyle>
            <a:lvl1pPr>
              <a:defRPr/>
            </a:lvl1pPr>
          </a:lstStyle>
          <a:p>
            <a:pPr>
              <a:defRPr/>
            </a:pPr>
            <a:r>
              <a:rPr lang="en-US" altLang="zh-CN"/>
              <a:t>2009-11-5</a:t>
            </a:r>
            <a:endParaRPr lang="zh-CN" altLang="en-US"/>
          </a:p>
        </p:txBody>
      </p:sp>
      <p:sp>
        <p:nvSpPr>
          <p:cNvPr id="7" name="Footer Placeholder 5"/>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8" name="Slide Number Placeholder 6"/>
          <p:cNvSpPr>
            <a:spLocks noGrp="1"/>
          </p:cNvSpPr>
          <p:nvPr>
            <p:ph type="sldNum" sz="quarter" idx="12"/>
          </p:nvPr>
        </p:nvSpPr>
        <p:spPr/>
        <p:txBody>
          <a:bodyPr/>
          <a:lstStyle>
            <a:lvl1pPr>
              <a:defRPr smtClean="0"/>
            </a:lvl1pPr>
          </a:lstStyle>
          <a:p>
            <a:pPr>
              <a:defRPr/>
            </a:pPr>
            <a:fld id="{213BF9F7-71E8-4879-BF97-1F5D7DDF7F18}" type="slidenum">
              <a:rPr lang="zh-CN" altLang="en-US"/>
            </a:fld>
            <a:endParaRPr lang="zh-CN" altLang="en-US"/>
          </a:p>
        </p:txBody>
      </p:sp>
    </p:spTree>
  </p:cSld>
  <p:clrMapOvr>
    <a:masterClrMapping/>
  </p:clrMapOvr>
  <p:transition>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cxnSp>
        <p:nvCxnSpPr>
          <p:cNvPr id="5" name="Straight Connector 7"/>
          <p:cNvCxnSpPr/>
          <p:nvPr/>
        </p:nvCxnSpPr>
        <p:spPr>
          <a:xfrm rot="16200000">
            <a:off x="1431925" y="3902075"/>
            <a:ext cx="4452938" cy="158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82687" y="192024"/>
            <a:ext cx="3008376" cy="1243584"/>
          </a:xfrm>
          <a:noFill/>
          <a:ln>
            <a:noFill/>
          </a:ln>
          <a:effectLst>
            <a:innerShdw blurRad="114300">
              <a:schemeClr val="tx1"/>
            </a:innerShdw>
          </a:effectLst>
          <a:scene3d>
            <a:camera prst="orthographicFront"/>
            <a:lightRig rig="threePt" dir="t"/>
          </a:scene3d>
          <a:sp3d>
            <a:bevelT w="12700" h="50800" prst="softRound"/>
          </a:sp3d>
        </p:spPr>
        <p:txBody>
          <a:bodyPr anchorCtr="0"/>
          <a:lstStyle>
            <a:lvl1pPr algn="l" defTabSz="914400" rtl="0" eaLnBrk="1" latinLnBrk="0" hangingPunct="1">
              <a:spcBef>
                <a:spcPct val="0"/>
              </a:spcBef>
              <a:buNone/>
              <a:defRPr sz="2600" b="0" kern="1200">
                <a:solidFill>
                  <a:schemeClr val="tx1"/>
                </a:solidFill>
                <a:latin typeface="+mj-lt"/>
                <a:ea typeface="+mj-ea"/>
                <a:cs typeface="+mj-cs"/>
              </a:defRPr>
            </a:lvl1pPr>
          </a:lstStyle>
          <a:p>
            <a:r>
              <a:rPr lang="zh-CN" altLang="en-US"/>
              <a:t>单击此处编辑母版标题样式</a:t>
            </a:r>
            <a:endParaRPr lang="zh-CN" altLang="en-US"/>
          </a:p>
        </p:txBody>
      </p:sp>
      <p:sp>
        <p:nvSpPr>
          <p:cNvPr id="3" name="Picture Placeholder 2"/>
          <p:cNvSpPr>
            <a:spLocks noGrp="1"/>
          </p:cNvSpPr>
          <p:nvPr>
            <p:ph type="pic" idx="1"/>
          </p:nvPr>
        </p:nvSpPr>
        <p:spPr>
          <a:xfrm>
            <a:off x="3886200" y="1905000"/>
            <a:ext cx="4572000" cy="4224528"/>
          </a:xfrm>
          <a:noFill/>
          <a:ln>
            <a:prstDash val="solid"/>
          </a:ln>
        </p:spPr>
        <p:style>
          <a:lnRef idx="3">
            <a:schemeClr val="lt1"/>
          </a:lnRef>
          <a:fillRef idx="1">
            <a:schemeClr val="accent1"/>
          </a:fillRef>
          <a:effectRef idx="1">
            <a:schemeClr val="accent1"/>
          </a:effectRef>
          <a:fontRef idx="none"/>
        </p:style>
        <p:txBody>
          <a:bodyPr rtlCol="0">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noProof="0"/>
          </a:p>
        </p:txBody>
      </p:sp>
      <p:sp>
        <p:nvSpPr>
          <p:cNvPr id="4" name="Text Placeholder 3"/>
          <p:cNvSpPr>
            <a:spLocks noGrp="1"/>
          </p:cNvSpPr>
          <p:nvPr>
            <p:ph type="body" sz="half" idx="2"/>
          </p:nvPr>
        </p:nvSpPr>
        <p:spPr>
          <a:xfrm>
            <a:off x="1182687" y="1676400"/>
            <a:ext cx="2249424" cy="3273552"/>
          </a:xfrm>
          <a:noFill/>
          <a:ln>
            <a:noFill/>
          </a:ln>
        </p:spPr>
        <p:txBody>
          <a:bodyPr rtlCol="0">
            <a:normAutofit/>
          </a:bodyPr>
          <a:lstStyle>
            <a:lvl1pPr marL="0" indent="0">
              <a:buNone/>
              <a:defRPr sz="1400" kern="120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6" name="Date Placeholder 4"/>
          <p:cNvSpPr>
            <a:spLocks noGrp="1"/>
          </p:cNvSpPr>
          <p:nvPr>
            <p:ph type="dt" sz="half" idx="10"/>
          </p:nvPr>
        </p:nvSpPr>
        <p:spPr/>
        <p:txBody>
          <a:bodyPr/>
          <a:lstStyle>
            <a:lvl1pPr>
              <a:defRPr/>
            </a:lvl1pPr>
          </a:lstStyle>
          <a:p>
            <a:pPr>
              <a:defRPr/>
            </a:pPr>
            <a:r>
              <a:rPr lang="en-US" altLang="zh-CN"/>
              <a:t>2009-11-5</a:t>
            </a:r>
            <a:endParaRPr lang="zh-CN" altLang="en-US"/>
          </a:p>
        </p:txBody>
      </p:sp>
      <p:sp>
        <p:nvSpPr>
          <p:cNvPr id="7" name="Footer Placeholder 5"/>
          <p:cNvSpPr>
            <a:spLocks noGrp="1"/>
          </p:cNvSpPr>
          <p:nvPr>
            <p:ph type="ftr" sz="quarter" idx="11"/>
          </p:nvPr>
        </p:nvSpPr>
        <p:spPr/>
        <p:txBody>
          <a:bodyPr/>
          <a:lstStyle>
            <a:lvl1pPr>
              <a:defRPr/>
            </a:lvl1pPr>
          </a:lstStyle>
          <a:p>
            <a:pPr>
              <a:defRPr/>
            </a:pPr>
            <a:r>
              <a:rPr lang="zh-CN" altLang="en-US"/>
              <a:t>第</a:t>
            </a:r>
            <a:r>
              <a:rPr lang="en-US" altLang="zh-CN"/>
              <a:t>5</a:t>
            </a:r>
            <a:r>
              <a:rPr lang="zh-CN" altLang="en-US"/>
              <a:t>章 指令系统</a:t>
            </a:r>
            <a:endParaRPr lang="zh-CN" altLang="en-US"/>
          </a:p>
        </p:txBody>
      </p:sp>
      <p:sp>
        <p:nvSpPr>
          <p:cNvPr id="8" name="Slide Number Placeholder 6"/>
          <p:cNvSpPr>
            <a:spLocks noGrp="1"/>
          </p:cNvSpPr>
          <p:nvPr>
            <p:ph type="sldNum" sz="quarter" idx="12"/>
          </p:nvPr>
        </p:nvSpPr>
        <p:spPr/>
        <p:txBody>
          <a:bodyPr/>
          <a:lstStyle>
            <a:lvl1pPr>
              <a:defRPr smtClean="0"/>
            </a:lvl1pPr>
          </a:lstStyle>
          <a:p>
            <a:pPr>
              <a:defRPr/>
            </a:pPr>
            <a:fld id="{77921924-E79F-4504-B9E3-F4ADCBCCE3B2}" type="slidenum">
              <a:rPr lang="zh-CN" altLang="en-US"/>
            </a:fld>
            <a:endParaRPr lang="zh-CN" altLang="en-US"/>
          </a:p>
        </p:txBody>
      </p:sp>
    </p:spTree>
  </p:cSld>
  <p:clrMapOvr>
    <a:masterClrMapping/>
  </p:clrMapOvr>
  <p:transition>
    <p:cove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2" Type="http://schemas.openxmlformats.org/officeDocument/2006/relationships/theme" Target="../theme/theme2.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3.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5813" y="274638"/>
            <a:ext cx="7497762" cy="1143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182880" tIns="182880" rIns="182880" bIns="182880" rtlCol="0" anchor="ctr">
            <a:noAutofit/>
          </a:bodyPr>
          <a:lstStyle/>
          <a:p>
            <a:r>
              <a:rPr lang="zh-CN" altLang="en-US" dirty="0"/>
              <a:t>单击此处编辑母版标题样式</a:t>
            </a:r>
            <a:endParaRPr dirty="0"/>
          </a:p>
        </p:txBody>
      </p:sp>
      <p:sp>
        <p:nvSpPr>
          <p:cNvPr id="1027" name="Text Placeholder 2"/>
          <p:cNvSpPr>
            <a:spLocks noGrp="1"/>
          </p:cNvSpPr>
          <p:nvPr>
            <p:ph type="body" idx="1"/>
          </p:nvPr>
        </p:nvSpPr>
        <p:spPr bwMode="auto">
          <a:xfrm>
            <a:off x="714375" y="1500188"/>
            <a:ext cx="79295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82880" rIns="182880" bIns="18288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zh-CN"/>
          </a:p>
        </p:txBody>
      </p:sp>
      <p:sp>
        <p:nvSpPr>
          <p:cNvPr id="4" name="Date Placeholder 3"/>
          <p:cNvSpPr>
            <a:spLocks noGrp="1"/>
          </p:cNvSpPr>
          <p:nvPr>
            <p:ph type="dt" sz="half" idx="2"/>
          </p:nvPr>
        </p:nvSpPr>
        <p:spPr>
          <a:xfrm>
            <a:off x="1231900" y="6508750"/>
            <a:ext cx="2133600" cy="273050"/>
          </a:xfrm>
          <a:prstGeom prst="rect">
            <a:avLst/>
          </a:prstGeom>
          <a:noFill/>
        </p:spPr>
        <p:txBody>
          <a:bodyPr vert="horz" lIns="91440" tIns="45720" rIns="91440" bIns="45720" rtlCol="0" anchor="ctr"/>
          <a:lstStyle>
            <a:lvl1pPr algn="l" eaLnBrk="1" fontAlgn="auto" hangingPunct="1">
              <a:spcBef>
                <a:spcPts val="0"/>
              </a:spcBef>
              <a:spcAft>
                <a:spcPts val="0"/>
              </a:spcAft>
              <a:defRPr sz="1200" b="1">
                <a:solidFill>
                  <a:schemeClr val="tx2"/>
                </a:solidFill>
                <a:latin typeface="+mn-lt"/>
                <a:ea typeface="+mn-ea"/>
              </a:defRPr>
            </a:lvl1pPr>
          </a:lstStyle>
          <a:p>
            <a:pPr>
              <a:defRPr/>
            </a:pPr>
            <a:r>
              <a:rPr lang="en-US" altLang="zh-CN"/>
              <a:t>2009-11-5</a:t>
            </a:r>
            <a:endParaRPr lang="zh-CN" altLang="en-US" dirty="0"/>
          </a:p>
        </p:txBody>
      </p:sp>
      <p:sp>
        <p:nvSpPr>
          <p:cNvPr id="5" name="Footer Placeholder 4"/>
          <p:cNvSpPr>
            <a:spLocks noGrp="1"/>
          </p:cNvSpPr>
          <p:nvPr>
            <p:ph type="ftr" sz="quarter" idx="3"/>
          </p:nvPr>
        </p:nvSpPr>
        <p:spPr>
          <a:xfrm>
            <a:off x="5286375" y="6508750"/>
            <a:ext cx="2895600" cy="273050"/>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defRPr sz="1200" b="1">
                <a:solidFill>
                  <a:schemeClr val="tx2"/>
                </a:solidFill>
                <a:latin typeface="+mn-lt"/>
                <a:ea typeface="+mn-ea"/>
              </a:defRPr>
            </a:lvl1pPr>
          </a:lstStyle>
          <a:p>
            <a:pPr>
              <a:defRPr/>
            </a:pPr>
            <a:r>
              <a:rPr lang="zh-CN" altLang="en-US"/>
              <a:t>第</a:t>
            </a:r>
            <a:r>
              <a:rPr lang="en-US" altLang="zh-CN"/>
              <a:t>5</a:t>
            </a:r>
            <a:r>
              <a:rPr lang="zh-CN" altLang="en-US"/>
              <a:t>章 指令系统</a:t>
            </a:r>
            <a:endParaRPr lang="zh-CN" altLang="en-US" dirty="0"/>
          </a:p>
        </p:txBody>
      </p:sp>
      <p:sp>
        <p:nvSpPr>
          <p:cNvPr id="6" name="Slide Number Placeholder 5"/>
          <p:cNvSpPr>
            <a:spLocks noGrp="1"/>
          </p:cNvSpPr>
          <p:nvPr>
            <p:ph type="sldNum" sz="quarter" idx="4"/>
          </p:nvPr>
        </p:nvSpPr>
        <p:spPr>
          <a:xfrm>
            <a:off x="8501063" y="6500813"/>
            <a:ext cx="630237" cy="280987"/>
          </a:xfrm>
          <a:prstGeom prst="rect">
            <a:avLst/>
          </a:prstGeom>
        </p:spPr>
        <p:txBody>
          <a:bodyPr vert="horz" wrap="square" lIns="91440" tIns="45720" rIns="91440" bIns="45720" numCol="1" anchor="ctr" anchorCtr="0" compatLnSpc="1"/>
          <a:lstStyle>
            <a:lvl1pPr algn="r" eaLnBrk="1" hangingPunct="1">
              <a:defRPr sz="1200" b="1" smtClean="0">
                <a:solidFill>
                  <a:schemeClr val="tx2"/>
                </a:solidFill>
                <a:latin typeface="Cambria" panose="02040503050406030204" pitchFamily="18" charset="0"/>
                <a:ea typeface="华文楷体" panose="02010600040101010101" pitchFamily="2" charset="-122"/>
              </a:defRPr>
            </a:lvl1pPr>
          </a:lstStyle>
          <a:p>
            <a:pPr>
              <a:defRPr/>
            </a:pPr>
            <a:fld id="{F0C89F8C-CE91-4E35-9A25-BD7B754DE7B1}" type="slidenum">
              <a:rPr lang="zh-CN" altLang="en-US"/>
            </a:fld>
            <a:endParaRPr lang="zh-CN" altLang="en-US"/>
          </a:p>
        </p:txBody>
      </p:sp>
      <p:grpSp>
        <p:nvGrpSpPr>
          <p:cNvPr id="1031" name="Group 22"/>
          <p:cNvGrpSpPr/>
          <p:nvPr/>
        </p:nvGrpSpPr>
        <p:grpSpPr bwMode="auto">
          <a:xfrm>
            <a:off x="0" y="0"/>
            <a:ext cx="182563" cy="6858000"/>
            <a:chOff x="0" y="0"/>
            <a:chExt cx="274320" cy="6858000"/>
          </a:xfrm>
        </p:grpSpPr>
        <p:sp>
          <p:nvSpPr>
            <p:cNvPr id="21" name="Rectangle 20"/>
            <p:cNvSpPr/>
            <p:nvPr/>
          </p:nvSpPr>
          <p:spPr>
            <a:xfrm>
              <a:off x="32603" y="0"/>
              <a:ext cx="60960"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4" name="Rectangle 13"/>
            <p:cNvSpPr/>
            <p:nvPr/>
          </p:nvSpPr>
          <p:spPr>
            <a:xfrm>
              <a:off x="0" y="0"/>
              <a:ext cx="30480" cy="6858000"/>
            </a:xfrm>
            <a:prstGeom prst="rect">
              <a:avLst/>
            </a:prstGeom>
            <a:solidFill>
              <a:srgbClr val="FFFFFF"/>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6" name="Rectangle 15"/>
            <p:cNvSpPr/>
            <p:nvPr/>
          </p:nvSpPr>
          <p:spPr>
            <a:xfrm>
              <a:off x="914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7" name="Rectangle 16"/>
            <p:cNvSpPr/>
            <p:nvPr/>
          </p:nvSpPr>
          <p:spPr>
            <a:xfrm>
              <a:off x="152400" y="0"/>
              <a:ext cx="18288" cy="6858000"/>
            </a:xfrm>
            <a:prstGeom prst="rect">
              <a:avLst/>
            </a:pr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8" name="Rectangle 17"/>
            <p:cNvSpPr/>
            <p:nvPr/>
          </p:nvSpPr>
          <p:spPr>
            <a:xfrm>
              <a:off x="182880" y="0"/>
              <a:ext cx="30480" cy="6858000"/>
            </a:xfrm>
            <a:prstGeom prst="rect">
              <a:avLst/>
            </a:prstGeom>
            <a:solidFill>
              <a:schemeClr val="tx2"/>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19" name="Rectangle 18"/>
            <p:cNvSpPr/>
            <p:nvPr/>
          </p:nvSpPr>
          <p:spPr>
            <a:xfrm>
              <a:off x="213360" y="0"/>
              <a:ext cx="30480" cy="6858000"/>
            </a:xfrm>
            <a:prstGeom prst="rect">
              <a:avLst/>
            </a:prstGeom>
            <a:solidFill>
              <a:schemeClr val="accent5"/>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20" name="Rectangle 19"/>
            <p:cNvSpPr/>
            <p:nvPr/>
          </p:nvSpPr>
          <p:spPr>
            <a:xfrm>
              <a:off x="243840" y="0"/>
              <a:ext cx="30480" cy="6858000"/>
            </a:xfrm>
            <a:prstGeom prst="rect">
              <a:avLst/>
            </a:prstGeom>
            <a:solidFill>
              <a:schemeClr val="tx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sp>
          <p:nvSpPr>
            <p:cNvPr id="22" name="Rectangle 21"/>
            <p:cNvSpPr/>
            <p:nvPr/>
          </p:nvSpPr>
          <p:spPr>
            <a:xfrm>
              <a:off x="60960" y="0"/>
              <a:ext cx="30480" cy="6858000"/>
            </a:xfrm>
            <a:prstGeom prst="rect">
              <a:avLst/>
            </a:prstGeom>
            <a:solidFill>
              <a:schemeClr val="accent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cover/>
  </p:transition>
  <p:hf hdr="0" ftr="0" dt="0"/>
  <p:txStyles>
    <p:titleStyle>
      <a:lvl1pPr algn="l" rtl="0" eaLnBrk="0" fontAlgn="base" hangingPunct="0">
        <a:spcBef>
          <a:spcPct val="0"/>
        </a:spcBef>
        <a:spcAft>
          <a:spcPct val="0"/>
        </a:spcAft>
        <a:defRPr sz="3600" kern="1200">
          <a:solidFill>
            <a:srgbClr val="C00000"/>
          </a:solidFill>
          <a:latin typeface="+mj-lt"/>
          <a:ea typeface="+mj-ea"/>
          <a:cs typeface="+mj-cs"/>
        </a:defRPr>
      </a:lvl1pPr>
      <a:lvl2pPr algn="l" rtl="0" eaLnBrk="0" fontAlgn="base" hangingPunct="0">
        <a:spcBef>
          <a:spcPct val="0"/>
        </a:spcBef>
        <a:spcAft>
          <a:spcPct val="0"/>
        </a:spcAft>
        <a:defRPr sz="3600">
          <a:solidFill>
            <a:srgbClr val="C00000"/>
          </a:solidFill>
          <a:latin typeface="Constantia" panose="02030602050306030303" pitchFamily="18" charset="0"/>
          <a:ea typeface="华文中宋" panose="02010600040101010101" pitchFamily="2" charset="-122"/>
        </a:defRPr>
      </a:lvl2pPr>
      <a:lvl3pPr algn="l" rtl="0" eaLnBrk="0" fontAlgn="base" hangingPunct="0">
        <a:spcBef>
          <a:spcPct val="0"/>
        </a:spcBef>
        <a:spcAft>
          <a:spcPct val="0"/>
        </a:spcAft>
        <a:defRPr sz="3600">
          <a:solidFill>
            <a:srgbClr val="C00000"/>
          </a:solidFill>
          <a:latin typeface="Constantia" panose="02030602050306030303" pitchFamily="18" charset="0"/>
          <a:ea typeface="华文中宋" panose="02010600040101010101" pitchFamily="2" charset="-122"/>
        </a:defRPr>
      </a:lvl3pPr>
      <a:lvl4pPr algn="l" rtl="0" eaLnBrk="0" fontAlgn="base" hangingPunct="0">
        <a:spcBef>
          <a:spcPct val="0"/>
        </a:spcBef>
        <a:spcAft>
          <a:spcPct val="0"/>
        </a:spcAft>
        <a:defRPr sz="3600">
          <a:solidFill>
            <a:srgbClr val="C00000"/>
          </a:solidFill>
          <a:latin typeface="Constantia" panose="02030602050306030303" pitchFamily="18" charset="0"/>
          <a:ea typeface="华文中宋" panose="02010600040101010101" pitchFamily="2" charset="-122"/>
        </a:defRPr>
      </a:lvl4pPr>
      <a:lvl5pPr algn="l" rtl="0" eaLnBrk="0" fontAlgn="base" hangingPunct="0">
        <a:spcBef>
          <a:spcPct val="0"/>
        </a:spcBef>
        <a:spcAft>
          <a:spcPct val="0"/>
        </a:spcAft>
        <a:defRPr sz="3600">
          <a:solidFill>
            <a:srgbClr val="C00000"/>
          </a:solidFill>
          <a:latin typeface="Constantia" panose="02030602050306030303" pitchFamily="18" charset="0"/>
          <a:ea typeface="华文中宋" panose="02010600040101010101" pitchFamily="2" charset="-122"/>
        </a:defRPr>
      </a:lvl5pPr>
      <a:lvl6pPr marL="457200" algn="l" rtl="0" fontAlgn="base">
        <a:spcBef>
          <a:spcPct val="0"/>
        </a:spcBef>
        <a:spcAft>
          <a:spcPct val="0"/>
        </a:spcAft>
        <a:defRPr sz="3600">
          <a:solidFill>
            <a:srgbClr val="C00000"/>
          </a:solidFill>
          <a:latin typeface="Constantia" panose="02030602050306030303" pitchFamily="18" charset="0"/>
          <a:ea typeface="华文中宋" panose="02010600040101010101" pitchFamily="2" charset="-122"/>
        </a:defRPr>
      </a:lvl6pPr>
      <a:lvl7pPr marL="914400" algn="l" rtl="0" fontAlgn="base">
        <a:spcBef>
          <a:spcPct val="0"/>
        </a:spcBef>
        <a:spcAft>
          <a:spcPct val="0"/>
        </a:spcAft>
        <a:defRPr sz="3600">
          <a:solidFill>
            <a:srgbClr val="C00000"/>
          </a:solidFill>
          <a:latin typeface="Constantia" panose="02030602050306030303" pitchFamily="18" charset="0"/>
          <a:ea typeface="华文中宋" panose="02010600040101010101" pitchFamily="2" charset="-122"/>
        </a:defRPr>
      </a:lvl7pPr>
      <a:lvl8pPr marL="1371600" algn="l" rtl="0" fontAlgn="base">
        <a:spcBef>
          <a:spcPct val="0"/>
        </a:spcBef>
        <a:spcAft>
          <a:spcPct val="0"/>
        </a:spcAft>
        <a:defRPr sz="3600">
          <a:solidFill>
            <a:srgbClr val="C00000"/>
          </a:solidFill>
          <a:latin typeface="Constantia" panose="02030602050306030303" pitchFamily="18" charset="0"/>
          <a:ea typeface="华文中宋" panose="02010600040101010101" pitchFamily="2" charset="-122"/>
        </a:defRPr>
      </a:lvl8pPr>
      <a:lvl9pPr marL="1828800" algn="l" rtl="0" fontAlgn="base">
        <a:spcBef>
          <a:spcPct val="0"/>
        </a:spcBef>
        <a:spcAft>
          <a:spcPct val="0"/>
        </a:spcAft>
        <a:defRPr sz="3600">
          <a:solidFill>
            <a:srgbClr val="C00000"/>
          </a:solidFill>
          <a:latin typeface="Constantia" panose="02030602050306030303" pitchFamily="18" charset="0"/>
          <a:ea typeface="华文中宋" panose="02010600040101010101" pitchFamily="2" charset="-122"/>
        </a:defRPr>
      </a:lvl9pPr>
    </p:titleStyle>
    <p:bodyStyle>
      <a:lvl1pPr marL="255905" indent="-228600" algn="l" rtl="0" eaLnBrk="0" fontAlgn="base" hangingPunct="0">
        <a:spcBef>
          <a:spcPts val="1500"/>
        </a:spcBef>
        <a:spcAft>
          <a:spcPct val="0"/>
        </a:spcAft>
        <a:buClr>
          <a:srgbClr val="C00000"/>
        </a:buClr>
        <a:buSzPct val="70000"/>
        <a:buFont typeface="Wingdings" panose="05000000000000000000" pitchFamily="2" charset="2"/>
        <a:buChar char="p"/>
        <a:defRPr sz="2400" kern="1200">
          <a:solidFill>
            <a:schemeClr val="tx1"/>
          </a:solidFill>
          <a:latin typeface="+mn-lt"/>
          <a:ea typeface="+mn-ea"/>
          <a:cs typeface="+mn-cs"/>
        </a:defRPr>
      </a:lvl1pPr>
      <a:lvl2pPr marL="484505" indent="-228600" algn="l" rtl="0" eaLnBrk="0" fontAlgn="base" hangingPunct="0">
        <a:spcBef>
          <a:spcPts val="1500"/>
        </a:spcBef>
        <a:spcAft>
          <a:spcPct val="0"/>
        </a:spcAft>
        <a:buClr>
          <a:srgbClr val="C00000"/>
        </a:buClr>
        <a:buFont typeface="Arial" panose="020B0604020202020204" pitchFamily="34" charset="0"/>
        <a:buChar char="•"/>
        <a:defRPr sz="2000" kern="1200">
          <a:solidFill>
            <a:schemeClr val="tx1"/>
          </a:solidFill>
          <a:latin typeface="+mn-lt"/>
          <a:ea typeface="+mn-ea"/>
          <a:cs typeface="+mn-cs"/>
        </a:defRPr>
      </a:lvl2pPr>
      <a:lvl3pPr marL="713105" indent="-228600" algn="l" rtl="0" eaLnBrk="0" fontAlgn="base" hangingPunct="0">
        <a:spcBef>
          <a:spcPts val="1500"/>
        </a:spcBef>
        <a:spcAft>
          <a:spcPct val="0"/>
        </a:spcAft>
        <a:buClr>
          <a:srgbClr val="C00000"/>
        </a:buClr>
        <a:buSzPct val="70000"/>
        <a:buFont typeface="Wingdings" panose="05000000000000000000" pitchFamily="2" charset="2"/>
        <a:buChar char="p"/>
        <a:defRPr kern="1200">
          <a:solidFill>
            <a:schemeClr val="tx1"/>
          </a:solidFill>
          <a:latin typeface="+mn-lt"/>
          <a:ea typeface="+mn-ea"/>
          <a:cs typeface="+mn-cs"/>
        </a:defRPr>
      </a:lvl3pPr>
      <a:lvl4pPr marL="941705" indent="-228600" algn="l" rtl="0" eaLnBrk="0" fontAlgn="base" hangingPunct="0">
        <a:spcBef>
          <a:spcPts val="1500"/>
        </a:spcBef>
        <a:spcAft>
          <a:spcPct val="0"/>
        </a:spcAft>
        <a:buClr>
          <a:srgbClr val="C00000"/>
        </a:buClr>
        <a:buFont typeface="Arial" panose="020B0604020202020204" pitchFamily="34" charset="0"/>
        <a:buChar char="•"/>
        <a:defRPr kern="1200">
          <a:solidFill>
            <a:schemeClr val="tx1"/>
          </a:solidFill>
          <a:latin typeface="+mn-lt"/>
          <a:ea typeface="+mn-ea"/>
          <a:cs typeface="+mn-cs"/>
        </a:defRPr>
      </a:lvl4pPr>
      <a:lvl5pPr marL="1170305" indent="-228600" algn="l" rtl="0" eaLnBrk="0" fontAlgn="base" hangingPunct="0">
        <a:spcBef>
          <a:spcPts val="1500"/>
        </a:spcBef>
        <a:spcAft>
          <a:spcPct val="0"/>
        </a:spcAft>
        <a:buClr>
          <a:schemeClr val="tx1"/>
        </a:buClr>
        <a:buSzPct val="70000"/>
        <a:buFont typeface="Wingdings" panose="05000000000000000000" pitchFamily="2" charset="2"/>
        <a:buChar char="p"/>
        <a:defRPr kern="1200">
          <a:solidFill>
            <a:schemeClr val="tx1"/>
          </a:solidFill>
          <a:latin typeface="+mn-lt"/>
          <a:ea typeface="+mn-ea"/>
          <a:cs typeface="+mn-cs"/>
        </a:defRPr>
      </a:lvl5pPr>
      <a:lvl6pPr marL="1398905" indent="-228600" algn="l" defTabSz="914400" rtl="0" eaLnBrk="1" latinLnBrk="0" hangingPunct="1">
        <a:spcBef>
          <a:spcPts val="1500"/>
        </a:spcBef>
        <a:buFont typeface="Arial" panose="020B0604020202020204" pitchFamily="34" charset="0"/>
        <a:buChar char="•"/>
        <a:defRPr sz="1600" kern="1200">
          <a:solidFill>
            <a:schemeClr val="tx1"/>
          </a:solidFill>
          <a:latin typeface="+mn-lt"/>
          <a:ea typeface="+mn-ea"/>
          <a:cs typeface="+mn-cs"/>
        </a:defRPr>
      </a:lvl6pPr>
      <a:lvl7pPr marL="1627505" indent="-228600" algn="l" defTabSz="914400" rtl="0" eaLnBrk="1" latinLnBrk="0" hangingPunct="1">
        <a:spcBef>
          <a:spcPts val="1500"/>
        </a:spcBef>
        <a:buSzPct val="70000"/>
        <a:buFont typeface="Wingdings" panose="05000000000000000000" pitchFamily="2" charset="2"/>
        <a:buChar char="p"/>
        <a:defRPr sz="1600" kern="1200" baseline="0">
          <a:solidFill>
            <a:schemeClr val="tx1"/>
          </a:solidFill>
          <a:latin typeface="+mn-lt"/>
          <a:ea typeface="+mn-ea"/>
          <a:cs typeface="+mn-cs"/>
        </a:defRPr>
      </a:lvl7pPr>
      <a:lvl8pPr marL="1856105" indent="-228600" algn="l" defTabSz="914400" rtl="0" eaLnBrk="1" latinLnBrk="0" hangingPunct="1">
        <a:spcBef>
          <a:spcPts val="1500"/>
        </a:spcBef>
        <a:buFont typeface="Arial" panose="020B0604020202020204" pitchFamily="34" charset="0"/>
        <a:buChar char="•"/>
        <a:defRPr sz="1600" kern="1200" baseline="0">
          <a:solidFill>
            <a:schemeClr val="tx1"/>
          </a:solidFill>
          <a:latin typeface="+mn-lt"/>
          <a:ea typeface="+mn-ea"/>
          <a:cs typeface="+mn-cs"/>
        </a:defRPr>
      </a:lvl8pPr>
      <a:lvl9pPr marL="2084705" indent="-228600" algn="l" defTabSz="914400" rtl="0" eaLnBrk="1" latinLnBrk="0" hangingPunct="1">
        <a:spcBef>
          <a:spcPts val="1500"/>
        </a:spcBef>
        <a:buSzPct val="70000"/>
        <a:buFont typeface="Wingdings" panose="05000000000000000000" pitchFamily="2" charset="2"/>
        <a:buChar char="p"/>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5334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800000"/>
                </a:solidFill>
                <a:latin typeface="Times New Roman" panose="02020603050405020304" pitchFamily="18" charset="0"/>
              </a:rPr>
              <a:t>单击此处编辑母版标题样式</a:t>
            </a:r>
            <a:endParaRPr lang="zh-CN" altLang="en-US" sz="3200" b="1">
              <a:solidFill>
                <a:srgbClr val="800000"/>
              </a:solidFill>
              <a:latin typeface="Times New Roman" panose="02020603050405020304" pitchFamily="18" charset="0"/>
            </a:endParaRPr>
          </a:p>
        </p:txBody>
      </p:sp>
      <p:sp>
        <p:nvSpPr>
          <p:cNvPr id="2051" name="Rectangle 3"/>
          <p:cNvSpPr>
            <a:spLocks noChangeArrowheads="1"/>
          </p:cNvSpPr>
          <p:nvPr/>
        </p:nvSpPr>
        <p:spPr bwMode="auto">
          <a:xfrm>
            <a:off x="457200" y="25146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655" indent="-28765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800" b="1">
                <a:solidFill>
                  <a:srgbClr val="000000"/>
                </a:solidFill>
                <a:latin typeface="Times New Roman" panose="02020603050405020304" pitchFamily="18" charset="0"/>
              </a:rPr>
              <a:t>单击此处编辑母版副标题样式</a:t>
            </a:r>
            <a:endParaRPr lang="zh-CN" altLang="en-US" sz="2800" b="1">
              <a:solidFill>
                <a:srgbClr val="00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dt="0"/>
  <p:txStyles>
    <p:title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5334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800000"/>
                </a:solidFill>
                <a:latin typeface="Times New Roman" panose="02020603050405020304" pitchFamily="18" charset="0"/>
              </a:rPr>
              <a:t>单击此处编辑母版标题样式</a:t>
            </a:r>
            <a:endParaRPr lang="zh-CN" altLang="en-US" sz="3200" b="1">
              <a:solidFill>
                <a:srgbClr val="800000"/>
              </a:solidFill>
              <a:latin typeface="Times New Roman" panose="02020603050405020304" pitchFamily="18" charset="0"/>
            </a:endParaRPr>
          </a:p>
        </p:txBody>
      </p:sp>
      <p:sp>
        <p:nvSpPr>
          <p:cNvPr id="3075" name="Rectangle 3"/>
          <p:cNvSpPr>
            <a:spLocks noChangeArrowheads="1"/>
          </p:cNvSpPr>
          <p:nvPr/>
        </p:nvSpPr>
        <p:spPr bwMode="auto">
          <a:xfrm>
            <a:off x="457200" y="25146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655" indent="-28765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800" b="1">
                <a:solidFill>
                  <a:srgbClr val="000000"/>
                </a:solidFill>
                <a:latin typeface="Times New Roman" panose="02020603050405020304" pitchFamily="18" charset="0"/>
              </a:rPr>
              <a:t>单击此处编辑母版副标题样式</a:t>
            </a:r>
            <a:endParaRPr lang="zh-CN" altLang="en-US" sz="2800" b="1">
              <a:solidFill>
                <a:srgbClr val="00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sz="3200" b="1">
          <a:solidFill>
            <a:srgbClr val="8000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oleObject" Target="../embeddings/oleObject43.bin"/></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oleObject" Target="../embeddings/oleObject44.bin"/><Relationship Id="rId1" Type="http://schemas.openxmlformats.org/officeDocument/2006/relationships/image" Target="../media/image4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37.v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oleObject" Target="../embeddings/oleObject45.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oleObject" Target="../embeddings/oleObject46.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oleObject" Target="../embeddings/oleObject47.bin"/></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40.v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oleObject" Target="../embeddings/oleObject48.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14.xml"/><Relationship Id="rId4" Type="http://schemas.openxmlformats.org/officeDocument/2006/relationships/image" Target="../media/image15.png"/><Relationship Id="rId3" Type="http://schemas.openxmlformats.org/officeDocument/2006/relationships/oleObject" Target="../embeddings/oleObject9.bin"/><Relationship Id="rId2" Type="http://schemas.openxmlformats.org/officeDocument/2006/relationships/image" Target="../media/image14.png"/><Relationship Id="rId1"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oleObject" Target="../embeddings/oleObject15.bin"/><Relationship Id="rId4" Type="http://schemas.openxmlformats.org/officeDocument/2006/relationships/image" Target="../media/image18.png"/><Relationship Id="rId3" Type="http://schemas.openxmlformats.org/officeDocument/2006/relationships/oleObject" Target="../embeddings/oleObject14.bin"/><Relationship Id="rId2" Type="http://schemas.openxmlformats.org/officeDocument/2006/relationships/image" Target="../media/image17.png"/><Relationship Id="rId1"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oleObject" Target="../embeddings/oleObject19.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20.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oleObject" Target="../embeddings/oleObject2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17.png"/><Relationship Id="rId7" Type="http://schemas.openxmlformats.org/officeDocument/2006/relationships/oleObject" Target="../embeddings/oleObject24.bin"/><Relationship Id="rId6" Type="http://schemas.openxmlformats.org/officeDocument/2006/relationships/image" Target="../media/image16.png"/><Relationship Id="rId5" Type="http://schemas.openxmlformats.org/officeDocument/2006/relationships/oleObject" Target="../embeddings/oleObject23.bin"/><Relationship Id="rId4" Type="http://schemas.openxmlformats.org/officeDocument/2006/relationships/image" Target="../media/image26.emf"/><Relationship Id="rId3" Type="http://schemas.openxmlformats.org/officeDocument/2006/relationships/image" Target="../media/image25.emf"/><Relationship Id="rId2" Type="http://schemas.openxmlformats.org/officeDocument/2006/relationships/image" Target="../media/image13.png"/><Relationship Id="rId12" Type="http://schemas.openxmlformats.org/officeDocument/2006/relationships/vmlDrawing" Target="../drawings/vmlDrawing19.vml"/><Relationship Id="rId11" Type="http://schemas.openxmlformats.org/officeDocument/2006/relationships/slideLayout" Target="../slideLayouts/slideLayout2.xml"/><Relationship Id="rId10" Type="http://schemas.openxmlformats.org/officeDocument/2006/relationships/image" Target="../media/image19.png"/><Relationship Id="rId1"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oleObject" Target="../embeddings/oleObject26.bin"/></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oleObject" Target="../embeddings/oleObject27.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oleObject" Target="../embeddings/oleObject28.bin"/></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13.xml"/><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oleObject" Target="../embeddings/oleObject29.bin"/></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microsoft.com/office/2007/relationships/hdphoto" Target="../media/image34.wdp"/><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oleObject" Target="../embeddings/oleObject30.bin"/></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15.xml"/><Relationship Id="rId4" Type="http://schemas.openxmlformats.org/officeDocument/2006/relationships/image" Target="../media/image35.png"/><Relationship Id="rId3" Type="http://schemas.openxmlformats.org/officeDocument/2006/relationships/oleObject" Target="../embeddings/oleObject32.bin"/><Relationship Id="rId2" Type="http://schemas.openxmlformats.org/officeDocument/2006/relationships/image" Target="../media/image9.png"/><Relationship Id="rId1" Type="http://schemas.openxmlformats.org/officeDocument/2006/relationships/oleObject" Target="../embeddings/oleObject31.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7" Type="http://schemas.openxmlformats.org/officeDocument/2006/relationships/vmlDrawing" Target="../drawings/vmlDrawing26.vml"/><Relationship Id="rId6"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oleObject" Target="../embeddings/oleObject34.bin"/><Relationship Id="rId2" Type="http://schemas.openxmlformats.org/officeDocument/2006/relationships/image" Target="../media/image36.png"/><Relationship Id="rId1" Type="http://schemas.openxmlformats.org/officeDocument/2006/relationships/oleObject" Target="../embeddings/oleObject33.bin"/></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oleObject" Target="../embeddings/oleObject35.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oleObject" Target="../embeddings/oleObject37.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oleObject" Target="../embeddings/oleObject38.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oleObject" Target="../embeddings/oleObject39.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oleObject" Target="../embeddings/oleObject40.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16.xml"/><Relationship Id="rId2" Type="http://schemas.openxmlformats.org/officeDocument/2006/relationships/image" Target="../media/image45.png"/><Relationship Id="rId1" Type="http://schemas.openxmlformats.org/officeDocument/2006/relationships/oleObject" Target="../embeddings/oleObject4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6.jpeg"/></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oleObject" Target="../embeddings/oleObject4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eaLnBrk="1" fontAlgn="auto" hangingPunct="1">
              <a:spcAft>
                <a:spcPts val="0"/>
              </a:spcAft>
              <a:defRPr/>
            </a:pPr>
            <a:r>
              <a:rPr lang="zh-CN" altLang="en-US" dirty="0"/>
              <a:t>第</a:t>
            </a:r>
            <a:r>
              <a:rPr lang="en-US" altLang="zh-CN" dirty="0"/>
              <a:t>6</a:t>
            </a:r>
            <a:r>
              <a:rPr lang="zh-CN" altLang="en-US" dirty="0"/>
              <a:t>章  中央处理器</a:t>
            </a:r>
            <a:endParaRPr lang="zh-CN" altLang="en-US" dirty="0"/>
          </a:p>
        </p:txBody>
      </p:sp>
      <p:sp>
        <p:nvSpPr>
          <p:cNvPr id="3" name="副标题 2"/>
          <p:cNvSpPr>
            <a:spLocks noGrp="1"/>
          </p:cNvSpPr>
          <p:nvPr>
            <p:ph type="subTitle" idx="1"/>
          </p:nvPr>
        </p:nvSpPr>
        <p:spPr>
          <a:noFill/>
        </p:spPr>
        <p:txBody>
          <a:bodyPr rtlCol="0">
            <a:normAutofit/>
          </a:bodyPr>
          <a:lstStyle/>
          <a:p>
            <a:pPr eaLnBrk="1" fontAlgn="auto" hangingPunct="1">
              <a:spcAft>
                <a:spcPts val="0"/>
              </a:spcAft>
              <a:defRPr/>
            </a:pPr>
            <a:r>
              <a:rPr lang="zh-CN" altLang="en-US" dirty="0">
                <a:latin typeface="Impact" panose="020B0806030902050204" pitchFamily="34" charset="0"/>
                <a:ea typeface="GulimChe" pitchFamily="49" charset="-127"/>
                <a:cs typeface="Arial Unicode MS" pitchFamily="34" charset="-122"/>
              </a:rPr>
              <a:t>付峰</a:t>
            </a:r>
            <a:endParaRPr lang="zh-CN" altLang="en-US" dirty="0">
              <a:latin typeface="Impact" panose="020B0806030902050204" pitchFamily="34" charset="0"/>
              <a:ea typeface="GulimChe" pitchFamily="49" charset="-127"/>
              <a:cs typeface="Arial Unicode MS" pitchFamily="34" charset="-122"/>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的发展</a:t>
            </a:r>
            <a:r>
              <a:rPr lang="zh-CN" altLang="en-US" sz="2800" b="1" dirty="0"/>
              <a:t>（</a:t>
            </a:r>
            <a:r>
              <a:rPr lang="en-US" sz="2800" dirty="0"/>
              <a:t> AMD</a:t>
            </a:r>
            <a:r>
              <a:rPr lang="zh-CN" altLang="en-US" sz="2800" dirty="0"/>
              <a:t>公司）</a:t>
            </a:r>
            <a:endParaRPr lang="zh-CN" altLang="en-US" dirty="0"/>
          </a:p>
        </p:txBody>
      </p:sp>
      <p:sp>
        <p:nvSpPr>
          <p:cNvPr id="36869" name="内容占位符 2"/>
          <p:cNvSpPr>
            <a:spLocks noGrp="1"/>
          </p:cNvSpPr>
          <p:nvPr>
            <p:ph idx="1"/>
          </p:nvPr>
        </p:nvSpPr>
        <p:spPr>
          <a:xfrm>
            <a:off x="714375" y="1357313"/>
            <a:ext cx="7929563" cy="5143500"/>
          </a:xfrm>
        </p:spPr>
        <p:txBody>
          <a:bodyPr/>
          <a:lstStyle/>
          <a:p>
            <a:pPr eaLnBrk="1" hangingPunct="1"/>
            <a:r>
              <a:rPr lang="zh-CN" altLang="en-US"/>
              <a:t>为了对抗奔腾</a:t>
            </a:r>
            <a:r>
              <a:rPr lang="en-US" altLang="zh-CN"/>
              <a:t>III</a:t>
            </a:r>
            <a:r>
              <a:rPr lang="zh-CN" altLang="en-US"/>
              <a:t>，曾经推出了</a:t>
            </a:r>
            <a:r>
              <a:rPr lang="en-US" altLang="zh-CN"/>
              <a:t>K6-3</a:t>
            </a:r>
            <a:r>
              <a:rPr lang="zh-CN" altLang="en-US"/>
              <a:t>处理器。</a:t>
            </a:r>
            <a:endParaRPr lang="en-US" altLang="zh-CN"/>
          </a:p>
          <a:p>
            <a:pPr lvl="1" eaLnBrk="1" hangingPunct="1"/>
            <a:r>
              <a:rPr lang="en-US" altLang="zh-CN"/>
              <a:t>K6-3</a:t>
            </a:r>
            <a:r>
              <a:rPr lang="zh-CN" altLang="en-US"/>
              <a:t>处理器是三层高速缓存结构设计， 一级缓存</a:t>
            </a:r>
            <a:r>
              <a:rPr lang="en-US" altLang="zh-CN"/>
              <a:t>64K</a:t>
            </a:r>
            <a:r>
              <a:rPr lang="zh-CN" altLang="en-US"/>
              <a:t>，二级缓存</a:t>
            </a:r>
            <a:r>
              <a:rPr lang="en-US" altLang="zh-CN"/>
              <a:t>256K</a:t>
            </a:r>
            <a:r>
              <a:rPr lang="zh-CN" altLang="en-US"/>
              <a:t>，主板上则配置三级缓存。</a:t>
            </a:r>
            <a:endParaRPr lang="en-US" altLang="zh-CN"/>
          </a:p>
          <a:p>
            <a:pPr lvl="1" eaLnBrk="1" hangingPunct="1"/>
            <a:r>
              <a:rPr lang="en-US" altLang="zh-CN"/>
              <a:t>K6-3</a:t>
            </a:r>
            <a:r>
              <a:rPr lang="zh-CN" altLang="en-US"/>
              <a:t>处理器还支持增强型的</a:t>
            </a:r>
            <a:r>
              <a:rPr lang="en-US" altLang="zh-CN"/>
              <a:t>3D Now</a:t>
            </a:r>
            <a:r>
              <a:rPr lang="zh-CN" altLang="en-US"/>
              <a:t>！指令集。</a:t>
            </a:r>
            <a:endParaRPr lang="en-US" altLang="zh-CN"/>
          </a:p>
          <a:p>
            <a:pPr lvl="1" eaLnBrk="1" hangingPunct="1"/>
            <a:r>
              <a:rPr lang="zh-CN" altLang="en-US"/>
              <a:t>由于成本上和成品率方面的问题，</a:t>
            </a:r>
            <a:r>
              <a:rPr lang="en-US" altLang="zh-CN"/>
              <a:t>K6-3</a:t>
            </a:r>
            <a:r>
              <a:rPr lang="zh-CN" altLang="en-US"/>
              <a:t>处理器在台式机市场上并不是很成功，因此它逐渐从台式机市场消失，转进笔记本市场。 </a:t>
            </a:r>
            <a:endParaRPr lang="en-US" altLang="zh-CN"/>
          </a:p>
          <a:p>
            <a:pPr eaLnBrk="1" hangingPunct="1"/>
            <a:r>
              <a:rPr lang="zh-CN" altLang="en-US"/>
              <a:t>真正让</a:t>
            </a:r>
            <a:r>
              <a:rPr lang="en-US" altLang="zh-CN"/>
              <a:t>AMD</a:t>
            </a:r>
            <a:r>
              <a:rPr lang="zh-CN" altLang="en-US"/>
              <a:t>扬眉吐气的是原来代号</a:t>
            </a:r>
            <a:r>
              <a:rPr lang="en-US" altLang="zh-CN"/>
              <a:t>K7</a:t>
            </a:r>
            <a:r>
              <a:rPr lang="zh-CN" altLang="en-US"/>
              <a:t>的</a:t>
            </a:r>
            <a:r>
              <a:rPr lang="en-US" altLang="zh-CN"/>
              <a:t>Athlon</a:t>
            </a:r>
            <a:r>
              <a:rPr lang="zh-CN" altLang="en-US"/>
              <a:t>处理器。</a:t>
            </a:r>
            <a:endParaRPr lang="en-US" altLang="zh-CN"/>
          </a:p>
          <a:p>
            <a:pPr lvl="1" eaLnBrk="1" hangingPunct="1"/>
            <a:r>
              <a:rPr lang="en-US" altLang="zh-CN"/>
              <a:t>K7</a:t>
            </a:r>
            <a:r>
              <a:rPr lang="zh-CN" altLang="en-US"/>
              <a:t>强大的浮点单元，使</a:t>
            </a:r>
            <a:r>
              <a:rPr lang="en-US" altLang="zh-CN"/>
              <a:t>AMD</a:t>
            </a:r>
            <a:r>
              <a:rPr lang="zh-CN" altLang="en-US"/>
              <a:t>处理器在浮点上首次超过了 </a:t>
            </a:r>
            <a:r>
              <a:rPr lang="en-US" altLang="zh-CN"/>
              <a:t>Intel</a:t>
            </a:r>
            <a:r>
              <a:rPr lang="zh-CN" altLang="en-US"/>
              <a:t>当时的处理器。 </a:t>
            </a:r>
            <a:br>
              <a:rPr lang="zh-CN" altLang="en-US"/>
            </a:br>
            <a:endParaRPr lang="zh-CN" altLang="en-US"/>
          </a:p>
        </p:txBody>
      </p:sp>
      <p:sp>
        <p:nvSpPr>
          <p:cNvPr id="3687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28C6FC-977D-4F0D-965B-FEE7F0FF6F91}"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785786" y="274638"/>
            <a:ext cx="7858180" cy="1143000"/>
          </a:xfrm>
        </p:spPr>
        <p:txBody>
          <a:bodyPr/>
          <a:lstStyle/>
          <a:p>
            <a:pPr eaLnBrk="1" fontAlgn="auto" hangingPunct="1">
              <a:spcAft>
                <a:spcPts val="0"/>
              </a:spcAft>
              <a:defRPr/>
            </a:pPr>
            <a:r>
              <a:rPr lang="zh-CN" altLang="en-US" dirty="0"/>
              <a:t>水平型微指令与垂直型微指令的比较</a:t>
            </a:r>
            <a:endParaRPr lang="zh-CN" altLang="en-US" dirty="0"/>
          </a:p>
        </p:txBody>
      </p:sp>
      <p:sp>
        <p:nvSpPr>
          <p:cNvPr id="125957" name="Rectangle 3"/>
          <p:cNvSpPr>
            <a:spLocks noGrp="1"/>
          </p:cNvSpPr>
          <p:nvPr>
            <p:ph type="body" idx="1"/>
          </p:nvPr>
        </p:nvSpPr>
        <p:spPr/>
        <p:txBody>
          <a:bodyPr/>
          <a:lstStyle/>
          <a:p>
            <a:pPr marL="609600" indent="-609600" eaLnBrk="1" hangingPunct="1">
              <a:spcAft>
                <a:spcPct val="50000"/>
              </a:spcAft>
            </a:pPr>
            <a:r>
              <a:rPr lang="zh-CN" altLang="en-US" sz="2800"/>
              <a:t>水平型微指令执行一条指令的时间短，垂直型微指令执行时间长。</a:t>
            </a:r>
            <a:endParaRPr lang="zh-CN" altLang="en-US" sz="2800"/>
          </a:p>
          <a:p>
            <a:pPr marL="990600" lvl="1" indent="-533400" eaLnBrk="1" hangingPunct="1"/>
            <a:r>
              <a:rPr lang="zh-CN" altLang="en-US" sz="2400"/>
              <a:t>因为水平型微指令的并行操作能力强，因此与垂直型微指令相比，可以用较少的微指令数来实现一条指令的功能，从而缩短了指令的执行时间。</a:t>
            </a:r>
            <a:endParaRPr lang="zh-CN" altLang="en-US" sz="2400"/>
          </a:p>
          <a:p>
            <a:pPr marL="990600" lvl="1" indent="-533400" eaLnBrk="1" hangingPunct="1"/>
            <a:r>
              <a:rPr lang="zh-CN" altLang="en-US" sz="2400"/>
              <a:t>而且当执行一条微指令时，水平型微指令的微命令一般直接控制对象，而垂直型微指令要经过译码也会影响速度。</a:t>
            </a:r>
            <a:endParaRPr lang="zh-CN" altLang="en-US"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785786" y="274638"/>
            <a:ext cx="7858180" cy="1143000"/>
          </a:xfrm>
        </p:spPr>
        <p:txBody>
          <a:bodyPr/>
          <a:lstStyle/>
          <a:p>
            <a:pPr eaLnBrk="1" fontAlgn="auto" hangingPunct="1">
              <a:spcAft>
                <a:spcPts val="0"/>
              </a:spcAft>
              <a:defRPr/>
            </a:pPr>
            <a:r>
              <a:rPr lang="zh-CN" altLang="en-US" dirty="0"/>
              <a:t>水平型微指令与垂直型微指令的比较</a:t>
            </a:r>
            <a:endParaRPr lang="zh-CN" altLang="en-US" dirty="0"/>
          </a:p>
        </p:txBody>
      </p:sp>
      <p:sp>
        <p:nvSpPr>
          <p:cNvPr id="126981" name="Rectangle 3"/>
          <p:cNvSpPr>
            <a:spLocks noGrp="1"/>
          </p:cNvSpPr>
          <p:nvPr>
            <p:ph type="body" idx="1"/>
          </p:nvPr>
        </p:nvSpPr>
        <p:spPr/>
        <p:txBody>
          <a:bodyPr/>
          <a:lstStyle/>
          <a:p>
            <a:pPr marL="609600" indent="-609600" eaLnBrk="1" hangingPunct="1">
              <a:spcAft>
                <a:spcPct val="100000"/>
              </a:spcAft>
            </a:pPr>
            <a:r>
              <a:rPr lang="zh-CN" altLang="en-US" sz="2800"/>
              <a:t>由水平型微指令解释指令的微程序，具有微指令字比较长，但微程序短的特点。垂直型微指令则相反，微指令字比较短而微程序长。</a:t>
            </a:r>
            <a:endParaRPr lang="zh-CN" altLang="en-US" sz="2800"/>
          </a:p>
          <a:p>
            <a:pPr marL="609600" indent="-609600" eaLnBrk="1" hangingPunct="1"/>
            <a:r>
              <a:rPr lang="zh-CN" altLang="en-US" sz="2800"/>
              <a:t>水平型微指令用户难以掌握，而垂直型微指令与指令比较相似，相对来说，比较容易掌握。</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硬布线控制的计算机</a:t>
            </a:r>
            <a:endParaRPr lang="zh-CN" altLang="en-US" dirty="0"/>
          </a:p>
        </p:txBody>
      </p:sp>
      <p:sp>
        <p:nvSpPr>
          <p:cNvPr id="128005" name="Rectangle 2"/>
          <p:cNvSpPr>
            <a:spLocks noGrp="1"/>
          </p:cNvSpPr>
          <p:nvPr>
            <p:ph idx="1"/>
          </p:nvPr>
        </p:nvSpPr>
        <p:spPr/>
        <p:txBody>
          <a:bodyPr/>
          <a:lstStyle/>
          <a:p>
            <a:pPr eaLnBrk="1" hangingPunct="1">
              <a:lnSpc>
                <a:spcPct val="90000"/>
              </a:lnSpc>
            </a:pPr>
            <a:r>
              <a:rPr lang="zh-CN" altLang="en-US" sz="2800"/>
              <a:t>“时序控制信号形成部件”产生控制计算机各部分操作所需的控制信号。</a:t>
            </a:r>
            <a:endParaRPr lang="en-US" altLang="zh-CN" sz="2800"/>
          </a:p>
          <a:p>
            <a:pPr lvl="1" eaLnBrk="1" hangingPunct="1">
              <a:lnSpc>
                <a:spcPct val="90000"/>
              </a:lnSpc>
            </a:pPr>
            <a:r>
              <a:rPr lang="zh-CN" altLang="en-US" sz="2400"/>
              <a:t>微程序控制方式</a:t>
            </a:r>
            <a:endParaRPr lang="en-US" altLang="zh-CN" sz="2400"/>
          </a:p>
          <a:p>
            <a:pPr lvl="1" eaLnBrk="1" hangingPunct="1">
              <a:lnSpc>
                <a:spcPct val="90000"/>
              </a:lnSpc>
            </a:pPr>
            <a:r>
              <a:rPr lang="zh-CN" altLang="en-US" sz="2400"/>
              <a:t>硬布线控制方式（组合逻辑控制方式）</a:t>
            </a:r>
            <a:endParaRPr lang="en-US" altLang="zh-CN" sz="2400"/>
          </a:p>
          <a:p>
            <a:pPr lvl="2" eaLnBrk="1" hangingPunct="1">
              <a:lnSpc>
                <a:spcPct val="90000"/>
              </a:lnSpc>
            </a:pPr>
            <a:r>
              <a:rPr lang="zh-CN" altLang="en-US" sz="2400" b="1">
                <a:solidFill>
                  <a:srgbClr val="FF0000"/>
                </a:solidFill>
              </a:rPr>
              <a:t>通过逻辑电路直接连线产生控制信号</a:t>
            </a:r>
            <a:endParaRPr lang="zh-CN" altLang="en-US" sz="2400" b="1">
              <a:solidFill>
                <a:srgbClr val="FF0000"/>
              </a:solidFill>
            </a:endParaRPr>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时序与节拍</a:t>
            </a:r>
            <a:endParaRPr lang="zh-CN" altLang="en-US" dirty="0"/>
          </a:p>
        </p:txBody>
      </p:sp>
      <p:sp>
        <p:nvSpPr>
          <p:cNvPr id="130053" name="Rectangle 2"/>
          <p:cNvSpPr>
            <a:spLocks noGrp="1"/>
          </p:cNvSpPr>
          <p:nvPr>
            <p:ph idx="1"/>
          </p:nvPr>
        </p:nvSpPr>
        <p:spPr/>
        <p:txBody>
          <a:bodyPr/>
          <a:lstStyle/>
          <a:p>
            <a:pPr eaLnBrk="1" hangingPunct="1">
              <a:lnSpc>
                <a:spcPct val="90000"/>
              </a:lnSpc>
            </a:pPr>
            <a:r>
              <a:rPr lang="zh-CN" altLang="en-US" sz="2800"/>
              <a:t>一条指令的实现可分成取指、计算地址、取数及执行等几个步骤。</a:t>
            </a:r>
            <a:endParaRPr lang="en-US" altLang="zh-CN" sz="2800"/>
          </a:p>
          <a:p>
            <a:pPr eaLnBrk="1" hangingPunct="1">
              <a:lnSpc>
                <a:spcPct val="90000"/>
              </a:lnSpc>
            </a:pPr>
            <a:r>
              <a:rPr lang="zh-CN" altLang="en-US" sz="2800"/>
              <a:t>在硬布线控制方式中，每一步由指令的操作码直接控制并产生实现上述各步骤所需的控制信号。</a:t>
            </a:r>
            <a:endParaRPr lang="en-US" altLang="zh-CN" sz="2800"/>
          </a:p>
          <a:p>
            <a:pPr eaLnBrk="1" hangingPunct="1">
              <a:lnSpc>
                <a:spcPct val="90000"/>
              </a:lnSpc>
            </a:pPr>
            <a:r>
              <a:rPr lang="zh-CN" altLang="en-US" sz="2800"/>
              <a:t>在大部分情况下，每一步由一个机器周期实现，如何区分一条指令的不同机器周期呢</a:t>
            </a:r>
            <a:r>
              <a:rPr lang="en-US" altLang="zh-CN" sz="2800"/>
              <a:t>?</a:t>
            </a:r>
            <a:endParaRPr lang="en-US" altLang="zh-CN" sz="2800"/>
          </a:p>
          <a:p>
            <a:pPr lvl="1" eaLnBrk="1" hangingPunct="1">
              <a:lnSpc>
                <a:spcPct val="90000"/>
              </a:lnSpc>
            </a:pPr>
            <a:r>
              <a:rPr lang="zh-CN" altLang="en-US" sz="2800">
                <a:solidFill>
                  <a:srgbClr val="FF0000"/>
                </a:solidFill>
              </a:rPr>
              <a:t>可以用计数器的译码输出来表示当前所处的机器周期。</a:t>
            </a:r>
            <a:endParaRPr lang="zh-CN" altLang="en-US" sz="2800">
              <a:solidFill>
                <a:srgbClr val="FF0000"/>
              </a:solidFill>
            </a:endParaRPr>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用计数器译码器形成机器周期信号</a:t>
            </a:r>
            <a:endParaRPr lang="zh-CN" altLang="en-US" dirty="0"/>
          </a:p>
        </p:txBody>
      </p:sp>
      <p:graphicFrame>
        <p:nvGraphicFramePr>
          <p:cNvPr id="132101" name="Object 3"/>
          <p:cNvGraphicFramePr>
            <a:graphicFrameLocks noGrp="1" noChangeAspect="1"/>
          </p:cNvGraphicFramePr>
          <p:nvPr>
            <p:ph idx="1"/>
          </p:nvPr>
        </p:nvGraphicFramePr>
        <p:xfrm>
          <a:off x="1525588" y="1841500"/>
          <a:ext cx="5903912" cy="3730625"/>
        </p:xfrm>
        <a:graphic>
          <a:graphicData uri="http://schemas.openxmlformats.org/presentationml/2006/ole">
            <mc:AlternateContent xmlns:mc="http://schemas.openxmlformats.org/markup-compatibility/2006">
              <mc:Choice xmlns:v="urn:schemas-microsoft-com:vml" Requires="v">
                <p:oleObj spid="_x0000_s2" name="位图图像" r:id="rId1" imgW="3286125" imgH="2076450" progId="PBrush">
                  <p:embed/>
                </p:oleObj>
              </mc:Choice>
              <mc:Fallback>
                <p:oleObj name="位图图像" r:id="rId1" imgW="3286125" imgH="2076450" progId="PBrush">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8" y="1841500"/>
                        <a:ext cx="5903912"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机器周期数</a:t>
            </a:r>
            <a:endParaRPr lang="zh-CN" altLang="en-US" dirty="0"/>
          </a:p>
        </p:txBody>
      </p:sp>
      <p:sp>
        <p:nvSpPr>
          <p:cNvPr id="134149" name="Rectangle 2"/>
          <p:cNvSpPr>
            <a:spLocks noGrp="1"/>
          </p:cNvSpPr>
          <p:nvPr>
            <p:ph idx="1"/>
          </p:nvPr>
        </p:nvSpPr>
        <p:spPr/>
        <p:txBody>
          <a:bodyPr/>
          <a:lstStyle/>
          <a:p>
            <a:pPr eaLnBrk="1" hangingPunct="1"/>
            <a:r>
              <a:rPr lang="zh-CN" altLang="en-US"/>
              <a:t>每条指令所需的机器周期数可能不相同。</a:t>
            </a:r>
            <a:endParaRPr lang="en-US" altLang="zh-CN"/>
          </a:p>
          <a:p>
            <a:pPr lvl="1" eaLnBrk="1" hangingPunct="1"/>
            <a:r>
              <a:rPr lang="zh-CN" altLang="en-US"/>
              <a:t>某些指令可能缺少某个周期</a:t>
            </a:r>
            <a:r>
              <a:rPr lang="en-US" altLang="zh-CN"/>
              <a:t>(</a:t>
            </a:r>
            <a:r>
              <a:rPr lang="zh-CN" altLang="en-US"/>
              <a:t>例如转移指令</a:t>
            </a:r>
            <a:r>
              <a:rPr lang="en-US" altLang="zh-CN"/>
              <a:t>)</a:t>
            </a:r>
            <a:r>
              <a:rPr lang="zh-CN" altLang="en-US"/>
              <a:t>，而有些复杂指令的某个周期则需要延长</a:t>
            </a:r>
            <a:r>
              <a:rPr lang="en-US" altLang="zh-CN"/>
              <a:t>(</a:t>
            </a:r>
            <a:r>
              <a:rPr lang="zh-CN" altLang="en-US"/>
              <a:t>例如乘法指令的执行周期</a:t>
            </a:r>
            <a:r>
              <a:rPr lang="en-US" altLang="zh-CN"/>
              <a:t>)</a:t>
            </a:r>
            <a:r>
              <a:rPr lang="zh-CN" altLang="en-US"/>
              <a:t>，从而使得上述计数器或移位寄存器的工作时序发生变化，而且其变化规律与指令有关。</a:t>
            </a:r>
            <a:endParaRPr lang="en-US" altLang="zh-CN"/>
          </a:p>
          <a:p>
            <a:pPr eaLnBrk="1" hangingPunct="1"/>
            <a:r>
              <a:rPr lang="zh-CN" altLang="en-US"/>
              <a:t>例如，执行</a:t>
            </a:r>
            <a:r>
              <a:rPr lang="en-US" altLang="zh-CN"/>
              <a:t>A</a:t>
            </a:r>
            <a:r>
              <a:rPr lang="zh-CN" altLang="en-US"/>
              <a:t>指令时需要四个机器周期，因此计数器的变化规律是</a:t>
            </a:r>
            <a:r>
              <a:rPr lang="en-US" altLang="zh-CN"/>
              <a:t>00→01→10→11</a:t>
            </a:r>
            <a:r>
              <a:rPr lang="zh-CN" altLang="en-US"/>
              <a:t>；</a:t>
            </a:r>
            <a:endParaRPr lang="en-US" altLang="zh-CN"/>
          </a:p>
          <a:p>
            <a:pPr eaLnBrk="1" hangingPunct="1"/>
            <a:r>
              <a:rPr lang="zh-CN" altLang="en-US"/>
              <a:t>而执行</a:t>
            </a:r>
            <a:r>
              <a:rPr lang="en-US" altLang="zh-CN"/>
              <a:t>B</a:t>
            </a:r>
            <a:r>
              <a:rPr lang="zh-CN" altLang="en-US"/>
              <a:t>指令时仅需要三个机器周期</a:t>
            </a:r>
            <a:r>
              <a:rPr lang="en-US" altLang="zh-CN"/>
              <a:t>(</a:t>
            </a:r>
            <a:r>
              <a:rPr lang="zh-CN" altLang="en-US"/>
              <a:t>例如不用计算地址</a:t>
            </a:r>
            <a:r>
              <a:rPr lang="en-US" altLang="zh-CN"/>
              <a:t>)</a:t>
            </a:r>
            <a:r>
              <a:rPr lang="zh-CN" altLang="en-US"/>
              <a:t>，则计数器的变化规律为</a:t>
            </a:r>
            <a:r>
              <a:rPr lang="en-US" altLang="zh-CN"/>
              <a:t>00→10→11</a:t>
            </a:r>
            <a:r>
              <a:rPr lang="zh-CN" altLang="en-US"/>
              <a:t>，据此可列出真值表。</a:t>
            </a:r>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计数器状态变化 </a:t>
            </a:r>
            <a:endParaRPr lang="zh-CN" altLang="en-US" dirty="0"/>
          </a:p>
        </p:txBody>
      </p:sp>
      <p:graphicFrame>
        <p:nvGraphicFramePr>
          <p:cNvPr id="377163" name="Group 331"/>
          <p:cNvGraphicFramePr>
            <a:graphicFrameLocks noGrp="1"/>
          </p:cNvGraphicFramePr>
          <p:nvPr/>
        </p:nvGraphicFramePr>
        <p:xfrm>
          <a:off x="538798" y="3002598"/>
          <a:ext cx="8351837" cy="3021014"/>
        </p:xfrm>
        <a:graphic>
          <a:graphicData uri="http://schemas.openxmlformats.org/drawingml/2006/table">
            <a:tbl>
              <a:tblPr/>
              <a:tblGrid>
                <a:gridCol w="1044575"/>
                <a:gridCol w="1044575"/>
                <a:gridCol w="1044575"/>
                <a:gridCol w="1042987"/>
                <a:gridCol w="1041400"/>
                <a:gridCol w="1044575"/>
                <a:gridCol w="1044575"/>
                <a:gridCol w="1044575"/>
              </a:tblGrid>
              <a:tr h="503238">
                <a:tc gridSpan="4">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指令</a:t>
                      </a:r>
                      <a:endParaRPr kumimoji="0" lang="zh-CN" altLang="en-US"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gridSpan="4">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指令</a:t>
                      </a:r>
                      <a:endParaRPr kumimoji="0" lang="zh-CN" altLang="en-US"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504824">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cyA</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cyB</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cyA′</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cyB′</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cyA</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cyB</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cyA′</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cyB′</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3238">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3238">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3238">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3238">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gridSpan="2">
                  <a:txBody>
                    <a:bodyPr/>
                    <a:lstStyle>
                      <a:lvl1pPr>
                        <a:spcBef>
                          <a:spcPts val="1500"/>
                        </a:spcBef>
                        <a:buClr>
                          <a:srgbClr val="C00000"/>
                        </a:buClr>
                        <a:buSzPct val="70000"/>
                        <a:buFont typeface="Wingdings" panose="05000000000000000000" pitchFamily="2" charset="2"/>
                        <a:defRPr sz="2000">
                          <a:solidFill>
                            <a:schemeClr val="tx1"/>
                          </a:solidFill>
                          <a:latin typeface="Cambria" panose="02040503050406030204" pitchFamily="18" charset="0"/>
                          <a:ea typeface="华文楷体" panose="02010600040101010101" pitchFamily="2" charset="-122"/>
                        </a:defRPr>
                      </a:lvl1pPr>
                      <a:lvl2pPr marL="742950" indent="-285750">
                        <a:spcBef>
                          <a:spcPts val="1500"/>
                        </a:spcBef>
                        <a:buClr>
                          <a:srgbClr val="C00000"/>
                        </a:buClr>
                        <a:buFont typeface="Arial" panose="020B0604020202020204" pitchFamily="34" charset="0"/>
                        <a:defRPr>
                          <a:solidFill>
                            <a:schemeClr val="tx1"/>
                          </a:solidFill>
                          <a:latin typeface="Cambria" panose="02040503050406030204" pitchFamily="18" charset="0"/>
                          <a:ea typeface="华文楷体" panose="02010600040101010101" pitchFamily="2" charset="-122"/>
                        </a:defRPr>
                      </a:lvl2pPr>
                      <a:lvl3pPr marL="1143000" indent="-228600">
                        <a:spcBef>
                          <a:spcPts val="1500"/>
                        </a:spcBef>
                        <a:buClr>
                          <a:srgbClr val="C00000"/>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3pPr>
                      <a:lvl4pPr marL="1600200" indent="-228600">
                        <a:spcBef>
                          <a:spcPts val="1500"/>
                        </a:spcBef>
                        <a:buClr>
                          <a:srgbClr val="C00000"/>
                        </a:buClr>
                        <a:buFont typeface="Arial" panose="020B0604020202020204" pitchFamily="34" charset="0"/>
                        <a:defRPr sz="1600">
                          <a:solidFill>
                            <a:schemeClr val="tx1"/>
                          </a:solidFill>
                          <a:latin typeface="Cambria" panose="02040503050406030204" pitchFamily="18" charset="0"/>
                          <a:ea typeface="华文楷体" panose="02010600040101010101" pitchFamily="2" charset="-122"/>
                        </a:defRPr>
                      </a:lvl4pPr>
                      <a:lvl5pPr marL="2057400" indent="-228600">
                        <a:spcBef>
                          <a:spcPts val="1500"/>
                        </a:spcBef>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5pPr>
                      <a:lvl6pPr marL="25146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6pPr>
                      <a:lvl7pPr marL="29718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7pPr>
                      <a:lvl8pPr marL="34290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8pPr>
                      <a:lvl9pPr marL="3886200" indent="-228600" fontAlgn="base">
                        <a:spcBef>
                          <a:spcPts val="1500"/>
                        </a:spcBef>
                        <a:spcAft>
                          <a:spcPct val="0"/>
                        </a:spcAft>
                        <a:buClr>
                          <a:schemeClr val="tx1"/>
                        </a:buClr>
                        <a:buSzPct val="70000"/>
                        <a:buFont typeface="Wingdings" panose="05000000000000000000" pitchFamily="2" charset="2"/>
                        <a:defRPr sz="1600">
                          <a:solidFill>
                            <a:schemeClr val="tx1"/>
                          </a:solidFill>
                          <a:latin typeface="Cambria" panose="02040503050406030204" pitchFamily="18" charset="0"/>
                          <a:ea typeface="华文楷体"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400" b="1" i="0" u="none" strike="noStrike" cap="none" normalizeH="0" baseline="0">
                        <a:ln>
                          <a:noFill/>
                        </a:ln>
                        <a:solidFill>
                          <a:schemeClr val="tx1"/>
                        </a:solidFill>
                        <a:effectLst>
                          <a:outerShdw blurRad="50800" dist="38100" dir="2700000" algn="tl" rotWithShape="0">
                            <a:prstClr val="black">
                              <a:alpha val="40000"/>
                            </a:prstClr>
                          </a:outerShdw>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r>
            </a:tbl>
          </a:graphicData>
        </a:graphic>
      </p:graphicFrame>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
        <p:nvSpPr>
          <p:cNvPr id="5" name="矩形 4"/>
          <p:cNvSpPr/>
          <p:nvPr/>
        </p:nvSpPr>
        <p:spPr>
          <a:xfrm>
            <a:off x="539115" y="2997200"/>
            <a:ext cx="4176395" cy="3024505"/>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6" name="直接连接符 5"/>
          <p:cNvCxnSpPr>
            <a:endCxn id="5" idx="2"/>
          </p:cNvCxnSpPr>
          <p:nvPr/>
        </p:nvCxnSpPr>
        <p:spPr>
          <a:xfrm flipH="1">
            <a:off x="2627630" y="3532505"/>
            <a:ext cx="8890" cy="2489200"/>
          </a:xfrm>
          <a:prstGeom prst="line">
            <a:avLst/>
          </a:prstGeom>
          <a:ln>
            <a:solidFill>
              <a:srgbClr val="16C816"/>
            </a:solidFill>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1"/>
          <a:stretch>
            <a:fillRect/>
          </a:stretch>
        </p:blipFill>
        <p:spPr>
          <a:xfrm>
            <a:off x="179070" y="2067560"/>
            <a:ext cx="5730240" cy="815340"/>
          </a:xfrm>
          <a:prstGeom prst="rect">
            <a:avLst/>
          </a:prstGeom>
          <a:effectLst>
            <a:outerShdw blurRad="50800" dist="38100" dir="2700000" algn="tl" rotWithShape="0">
              <a:prstClr val="black">
                <a:alpha val="40000"/>
              </a:prstClr>
            </a:outerShdw>
          </a:effectLst>
        </p:spPr>
      </p:pic>
      <p:graphicFrame>
        <p:nvGraphicFramePr>
          <p:cNvPr id="132101" name="Object 3"/>
          <p:cNvGraphicFramePr>
            <a:graphicFrameLocks noGrp="1" noChangeAspect="1"/>
          </p:cNvGraphicFramePr>
          <p:nvPr>
            <p:ph idx="1"/>
          </p:nvPr>
        </p:nvGraphicFramePr>
        <p:xfrm>
          <a:off x="5292090" y="116840"/>
          <a:ext cx="3811270" cy="2408555"/>
        </p:xfrm>
        <a:graphic>
          <a:graphicData uri="http://schemas.openxmlformats.org/presentationml/2006/ole">
            <mc:AlternateContent xmlns:mc="http://schemas.openxmlformats.org/markup-compatibility/2006">
              <mc:Choice xmlns:v="urn:schemas-microsoft-com:vml" Requires="v">
                <p:oleObj spid="_x0000_s3" name="位图图像" r:id="rId2" imgW="3286125" imgH="2076450" progId="PBrush">
                  <p:embed/>
                </p:oleObj>
              </mc:Choice>
              <mc:Fallback>
                <p:oleObj name="位图图像" r:id="rId2" imgW="3286125" imgH="2076450" progId="PBrush">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90" y="116840"/>
                        <a:ext cx="3811270" cy="240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subTitle" idx="1"/>
          </p:nvPr>
        </p:nvSpPr>
        <p:spPr>
          <a:xfrm>
            <a:off x="547688" y="609600"/>
            <a:ext cx="8382000" cy="586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0" dirty="0" err="1">
                <a:highlight>
                  <a:srgbClr val="FFFF00"/>
                </a:highlight>
              </a:rPr>
              <a:t>cyA</a:t>
            </a:r>
            <a:r>
              <a:rPr lang="zh-CN" altLang="en-US" b="0" dirty="0">
                <a:highlight>
                  <a:srgbClr val="FFFF00"/>
                </a:highlight>
              </a:rPr>
              <a:t>，</a:t>
            </a:r>
            <a:r>
              <a:rPr lang="en-US" altLang="zh-CN" b="0" dirty="0" err="1">
                <a:highlight>
                  <a:srgbClr val="FFFF00"/>
                </a:highlight>
              </a:rPr>
              <a:t>cyB</a:t>
            </a:r>
            <a:r>
              <a:rPr lang="zh-CN" altLang="en-US" b="0" dirty="0">
                <a:highlight>
                  <a:srgbClr val="FFFF00"/>
                </a:highlight>
              </a:rPr>
              <a:t>表示当前机器周期的计数器状态，</a:t>
            </a:r>
            <a:endParaRPr lang="zh-CN" altLang="en-US" b="0" dirty="0">
              <a:highlight>
                <a:srgbClr val="FFFF00"/>
              </a:highlight>
            </a:endParaRPr>
          </a:p>
          <a:p>
            <a:pPr eaLnBrk="1" hangingPunct="1"/>
            <a:r>
              <a:rPr lang="en-US" altLang="zh-CN" b="0" dirty="0" err="1">
                <a:highlight>
                  <a:srgbClr val="FFFF00"/>
                </a:highlight>
              </a:rPr>
              <a:t>cyA</a:t>
            </a:r>
            <a:r>
              <a:rPr lang="en-US" altLang="zh-CN" b="0" dirty="0">
                <a:highlight>
                  <a:srgbClr val="FFFF00"/>
                </a:highlight>
              </a:rPr>
              <a:t>′</a:t>
            </a:r>
            <a:r>
              <a:rPr lang="zh-CN" altLang="en-US" b="0" dirty="0">
                <a:highlight>
                  <a:srgbClr val="FFFF00"/>
                </a:highlight>
              </a:rPr>
              <a:t>，</a:t>
            </a:r>
            <a:r>
              <a:rPr lang="en-US" altLang="zh-CN" b="0" dirty="0" err="1">
                <a:highlight>
                  <a:srgbClr val="FFFF00"/>
                </a:highlight>
              </a:rPr>
              <a:t>cyB</a:t>
            </a:r>
            <a:r>
              <a:rPr lang="en-US" altLang="zh-CN" b="0" dirty="0">
                <a:highlight>
                  <a:srgbClr val="FFFF00"/>
                </a:highlight>
              </a:rPr>
              <a:t>′</a:t>
            </a:r>
            <a:r>
              <a:rPr lang="zh-CN" altLang="en-US" b="0" dirty="0">
                <a:highlight>
                  <a:srgbClr val="FFFF00"/>
                </a:highlight>
              </a:rPr>
              <a:t>表示下一机器周期计数器状态。</a:t>
            </a:r>
            <a:endParaRPr lang="zh-CN" altLang="en-US" b="0" dirty="0">
              <a:highlight>
                <a:srgbClr val="FFFF00"/>
              </a:highlight>
            </a:endParaRPr>
          </a:p>
          <a:p>
            <a:pPr marL="0" indent="0" eaLnBrk="1" hangingPunct="1">
              <a:buNone/>
            </a:pPr>
            <a:r>
              <a:rPr lang="zh-CN" altLang="en-US" dirty="0"/>
              <a:t> </a:t>
            </a:r>
            <a:endParaRPr lang="zh-CN" altLang="en-US" dirty="0"/>
          </a:p>
          <a:p>
            <a:pPr eaLnBrk="1" hangingPunct="1"/>
            <a:r>
              <a:rPr lang="zh-CN" altLang="en-US" dirty="0">
                <a:solidFill>
                  <a:srgbClr val="FF0000"/>
                </a:solidFill>
              </a:rPr>
              <a:t>根据真值表列出表达式</a:t>
            </a:r>
            <a:r>
              <a:rPr lang="zh-CN" altLang="en-US" dirty="0"/>
              <a:t>，对于</a:t>
            </a:r>
            <a:r>
              <a:rPr lang="en-US" altLang="zh-CN" dirty="0"/>
              <a:t>A</a:t>
            </a:r>
            <a:r>
              <a:rPr lang="zh-CN" altLang="en-US" dirty="0"/>
              <a:t>指令，其表达式为：</a:t>
            </a:r>
            <a:endParaRPr lang="zh-CN" altLang="en-US" dirty="0"/>
          </a:p>
          <a:p>
            <a:pPr eaLnBrk="1" hangingPunct="1">
              <a:buFontTx/>
              <a:buNone/>
            </a:pPr>
            <a:r>
              <a:rPr lang="en-US" altLang="zh-CN" dirty="0"/>
              <a:t>	</a:t>
            </a:r>
            <a:r>
              <a:rPr lang="en-US" altLang="zh-CN" dirty="0" err="1"/>
              <a:t>cyA</a:t>
            </a:r>
            <a:r>
              <a:rPr lang="en-US" altLang="zh-CN" dirty="0"/>
              <a:t>′</a:t>
            </a:r>
            <a:r>
              <a:rPr lang="zh-CN" altLang="en-US" dirty="0"/>
              <a:t>＝</a:t>
            </a:r>
            <a:r>
              <a:rPr lang="en-US" altLang="zh-CN" dirty="0"/>
              <a:t>(</a:t>
            </a:r>
            <a:r>
              <a:rPr lang="en-US" altLang="zh-CN" dirty="0" err="1"/>
              <a:t>cyAcyB+cyAcyB)</a:t>
            </a:r>
            <a:r>
              <a:rPr lang="en-US" altLang="zh-CN" dirty="0" err="1">
                <a:latin typeface="微软雅黑" panose="020B0503020204020204" charset="-122"/>
                <a:ea typeface="微软雅黑" panose="020B0503020204020204" charset="-122"/>
              </a:rPr>
              <a:t>·</a:t>
            </a:r>
            <a:r>
              <a:rPr lang="en-US" altLang="zh-CN" dirty="0">
                <a:sym typeface="+mn-ea"/>
              </a:rPr>
              <a:t>A</a:t>
            </a:r>
            <a:r>
              <a:rPr lang="zh-CN" altLang="en-US" dirty="0">
                <a:sym typeface="+mn-ea"/>
              </a:rPr>
              <a:t>指令</a:t>
            </a:r>
            <a:r>
              <a:rPr lang="zh-CN" altLang="en-US" dirty="0"/>
              <a:t>；</a:t>
            </a:r>
            <a:endParaRPr lang="zh-CN" altLang="en-US" dirty="0"/>
          </a:p>
          <a:p>
            <a:pPr eaLnBrk="1" hangingPunct="1">
              <a:buFontTx/>
              <a:buNone/>
            </a:pPr>
            <a:r>
              <a:rPr lang="zh-CN" altLang="en-US" dirty="0"/>
              <a:t> </a:t>
            </a:r>
            <a:r>
              <a:rPr lang="en-US" altLang="zh-CN" dirty="0"/>
              <a:t>  </a:t>
            </a:r>
            <a:r>
              <a:rPr lang="en-US" altLang="zh-CN" dirty="0" err="1"/>
              <a:t>cyB</a:t>
            </a:r>
            <a:r>
              <a:rPr lang="en-US" altLang="zh-CN" dirty="0"/>
              <a:t>′</a:t>
            </a:r>
            <a:r>
              <a:rPr lang="zh-CN" altLang="en-US" dirty="0"/>
              <a:t>＝</a:t>
            </a:r>
            <a:r>
              <a:rPr lang="en-US" altLang="zh-CN" dirty="0"/>
              <a:t>(</a:t>
            </a:r>
            <a:r>
              <a:rPr lang="en-US" altLang="zh-CN" dirty="0" err="1"/>
              <a:t>cyA</a:t>
            </a:r>
            <a:r>
              <a:rPr lang="en-US" altLang="zh-CN" dirty="0"/>
              <a:t> </a:t>
            </a:r>
            <a:r>
              <a:rPr lang="en-US" altLang="zh-CN" dirty="0" err="1"/>
              <a:t>cyB+cyAcyB)</a:t>
            </a:r>
            <a:r>
              <a:rPr lang="en-US" altLang="zh-CN" dirty="0" err="1">
                <a:latin typeface="微软雅黑" panose="020B0503020204020204" charset="-122"/>
                <a:ea typeface="微软雅黑" panose="020B0503020204020204" charset="-122"/>
                <a:sym typeface="+mn-ea"/>
              </a:rPr>
              <a:t>·</a:t>
            </a:r>
            <a:r>
              <a:rPr lang="en-US" altLang="zh-CN" dirty="0">
                <a:sym typeface="+mn-ea"/>
              </a:rPr>
              <a:t>A</a:t>
            </a:r>
            <a:r>
              <a:rPr lang="zh-CN" altLang="en-US" dirty="0">
                <a:sym typeface="+mn-ea"/>
              </a:rPr>
              <a:t>指令</a:t>
            </a:r>
            <a:r>
              <a:rPr lang="zh-CN" altLang="en-US" dirty="0"/>
              <a:t>＝</a:t>
            </a:r>
            <a:r>
              <a:rPr lang="en-US" altLang="zh-CN" dirty="0" err="1"/>
              <a:t>cyB</a:t>
            </a:r>
            <a:r>
              <a:rPr lang="en-US" altLang="zh-CN" dirty="0" err="1">
                <a:latin typeface="微软雅黑" panose="020B0503020204020204" charset="-122"/>
                <a:ea typeface="微软雅黑" panose="020B0503020204020204" charset="-122"/>
                <a:sym typeface="+mn-ea"/>
              </a:rPr>
              <a:t>·</a:t>
            </a:r>
            <a:r>
              <a:rPr lang="en-US" altLang="zh-CN" dirty="0">
                <a:sym typeface="+mn-ea"/>
              </a:rPr>
              <a:t>A</a:t>
            </a:r>
            <a:r>
              <a:rPr lang="zh-CN" altLang="en-US" dirty="0">
                <a:sym typeface="+mn-ea"/>
              </a:rPr>
              <a:t>指令</a:t>
            </a:r>
            <a:endParaRPr lang="zh-CN" altLang="en-US" dirty="0">
              <a:sym typeface="+mn-ea"/>
            </a:endParaRPr>
          </a:p>
          <a:p>
            <a:pPr eaLnBrk="1" hangingPunct="1">
              <a:buFontTx/>
              <a:buNone/>
            </a:pPr>
            <a:endParaRPr lang="en-US" altLang="zh-CN" dirty="0"/>
          </a:p>
          <a:p>
            <a:pPr eaLnBrk="1" hangingPunct="1"/>
            <a:r>
              <a:rPr lang="zh-CN" altLang="en-US" dirty="0"/>
              <a:t>对于</a:t>
            </a:r>
            <a:r>
              <a:rPr lang="en-US" altLang="zh-CN" dirty="0"/>
              <a:t>B</a:t>
            </a:r>
            <a:r>
              <a:rPr lang="zh-CN" altLang="en-US" dirty="0"/>
              <a:t>指令，其表达式为</a:t>
            </a:r>
            <a:endParaRPr lang="zh-CN" altLang="en-US" dirty="0"/>
          </a:p>
          <a:p>
            <a:pPr eaLnBrk="1" hangingPunct="1">
              <a:buFontTx/>
              <a:buNone/>
            </a:pPr>
            <a:r>
              <a:rPr lang="en-US" altLang="zh-CN" dirty="0"/>
              <a:t>	</a:t>
            </a:r>
            <a:r>
              <a:rPr lang="en-US" altLang="zh-CN" dirty="0" err="1"/>
              <a:t>cyA</a:t>
            </a:r>
            <a:r>
              <a:rPr lang="en-US" altLang="zh-CN" dirty="0"/>
              <a:t>′</a:t>
            </a:r>
            <a:r>
              <a:rPr lang="zh-CN" altLang="en-US" dirty="0"/>
              <a:t>＝</a:t>
            </a:r>
            <a:r>
              <a:rPr lang="en-US" altLang="zh-CN" dirty="0"/>
              <a:t>(</a:t>
            </a:r>
            <a:r>
              <a:rPr lang="en-US" altLang="zh-CN" dirty="0" err="1"/>
              <a:t>cyA</a:t>
            </a:r>
            <a:r>
              <a:rPr lang="en-US" altLang="zh-CN" dirty="0"/>
              <a:t> </a:t>
            </a:r>
            <a:r>
              <a:rPr lang="en-US" altLang="zh-CN" dirty="0" err="1"/>
              <a:t>cyB+cyAcyB)</a:t>
            </a:r>
            <a:r>
              <a:rPr lang="en-US" altLang="zh-CN" dirty="0" err="1">
                <a:latin typeface="微软雅黑" panose="020B0503020204020204" charset="-122"/>
                <a:ea typeface="微软雅黑" panose="020B0503020204020204" charset="-122"/>
                <a:sym typeface="+mn-ea"/>
              </a:rPr>
              <a:t>·</a:t>
            </a:r>
            <a:r>
              <a:rPr lang="en-US" altLang="zh-CN" dirty="0">
                <a:sym typeface="+mn-ea"/>
              </a:rPr>
              <a:t>B</a:t>
            </a:r>
            <a:r>
              <a:rPr lang="zh-CN" altLang="en-US" dirty="0">
                <a:sym typeface="+mn-ea"/>
              </a:rPr>
              <a:t>指令</a:t>
            </a:r>
            <a:r>
              <a:rPr lang="zh-CN" altLang="en-US" dirty="0"/>
              <a:t>＝</a:t>
            </a:r>
            <a:r>
              <a:rPr lang="en-US" altLang="zh-CN" dirty="0" err="1"/>
              <a:t>cyB</a:t>
            </a:r>
            <a:r>
              <a:rPr lang="en-US" altLang="zh-CN" dirty="0" err="1">
                <a:latin typeface="微软雅黑" panose="020B0503020204020204" charset="-122"/>
                <a:ea typeface="微软雅黑" panose="020B0503020204020204" charset="-122"/>
                <a:sym typeface="+mn-ea"/>
              </a:rPr>
              <a:t>·</a:t>
            </a:r>
            <a:r>
              <a:rPr lang="en-US" altLang="zh-CN" dirty="0">
                <a:sym typeface="+mn-ea"/>
              </a:rPr>
              <a:t>B</a:t>
            </a:r>
            <a:r>
              <a:rPr lang="zh-CN" altLang="en-US" dirty="0">
                <a:sym typeface="+mn-ea"/>
              </a:rPr>
              <a:t>指令</a:t>
            </a:r>
            <a:endParaRPr lang="en-US" altLang="zh-CN" dirty="0" err="1"/>
          </a:p>
          <a:p>
            <a:pPr eaLnBrk="1" hangingPunct="1">
              <a:buFontTx/>
              <a:buNone/>
            </a:pPr>
            <a:r>
              <a:rPr lang="en-US" altLang="zh-CN" dirty="0"/>
              <a:t>	</a:t>
            </a:r>
            <a:r>
              <a:rPr lang="en-US" altLang="zh-CN" dirty="0" err="1"/>
              <a:t>cyB</a:t>
            </a:r>
            <a:r>
              <a:rPr lang="en-US" altLang="zh-CN" dirty="0"/>
              <a:t>′</a:t>
            </a:r>
            <a:r>
              <a:rPr lang="zh-CN" altLang="en-US" dirty="0"/>
              <a:t>＝</a:t>
            </a:r>
            <a:r>
              <a:rPr lang="en-US" altLang="zh-CN" dirty="0"/>
              <a:t>(</a:t>
            </a:r>
            <a:r>
              <a:rPr lang="en-US" altLang="zh-CN" dirty="0" err="1"/>
              <a:t>cyAcyB)</a:t>
            </a:r>
            <a:r>
              <a:rPr lang="en-US" altLang="zh-CN" dirty="0" err="1">
                <a:latin typeface="微软雅黑" panose="020B0503020204020204" charset="-122"/>
                <a:ea typeface="微软雅黑" panose="020B0503020204020204" charset="-122"/>
                <a:sym typeface="+mn-ea"/>
              </a:rPr>
              <a:t>·B</a:t>
            </a:r>
            <a:r>
              <a:rPr lang="zh-CN" altLang="en-US" dirty="0">
                <a:sym typeface="+mn-ea"/>
              </a:rPr>
              <a:t>指令</a:t>
            </a:r>
            <a:endParaRPr lang="zh-CN" altLang="en-US" dirty="0"/>
          </a:p>
        </p:txBody>
      </p:sp>
      <p:sp>
        <p:nvSpPr>
          <p:cNvPr id="138243" name="Line 3"/>
          <p:cNvSpPr>
            <a:spLocks noChangeShapeType="1"/>
          </p:cNvSpPr>
          <p:nvPr/>
        </p:nvSpPr>
        <p:spPr bwMode="auto">
          <a:xfrm>
            <a:off x="2051368" y="2779395"/>
            <a:ext cx="647700"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4" name="Line 4"/>
          <p:cNvSpPr>
            <a:spLocks noChangeShapeType="1"/>
          </p:cNvSpPr>
          <p:nvPr/>
        </p:nvSpPr>
        <p:spPr bwMode="auto">
          <a:xfrm>
            <a:off x="4067493" y="2779395"/>
            <a:ext cx="504825"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5" name="Line 5"/>
          <p:cNvSpPr>
            <a:spLocks noChangeShapeType="1"/>
          </p:cNvSpPr>
          <p:nvPr/>
        </p:nvSpPr>
        <p:spPr bwMode="auto">
          <a:xfrm>
            <a:off x="2051368" y="3282633"/>
            <a:ext cx="504825"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6" name="Line 6"/>
          <p:cNvSpPr>
            <a:spLocks noChangeShapeType="1"/>
          </p:cNvSpPr>
          <p:nvPr/>
        </p:nvSpPr>
        <p:spPr bwMode="auto">
          <a:xfrm>
            <a:off x="2772093" y="3282633"/>
            <a:ext cx="503237"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7" name="Line 7"/>
          <p:cNvSpPr>
            <a:spLocks noChangeShapeType="1"/>
          </p:cNvSpPr>
          <p:nvPr/>
        </p:nvSpPr>
        <p:spPr bwMode="auto">
          <a:xfrm>
            <a:off x="4138930" y="3282633"/>
            <a:ext cx="504825"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8" name="Line 8"/>
          <p:cNvSpPr>
            <a:spLocks noChangeShapeType="1"/>
          </p:cNvSpPr>
          <p:nvPr/>
        </p:nvSpPr>
        <p:spPr bwMode="auto">
          <a:xfrm>
            <a:off x="6295708" y="3282633"/>
            <a:ext cx="576262"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9" name="Line 9"/>
          <p:cNvSpPr>
            <a:spLocks noChangeShapeType="1"/>
          </p:cNvSpPr>
          <p:nvPr/>
        </p:nvSpPr>
        <p:spPr bwMode="auto">
          <a:xfrm>
            <a:off x="2123123" y="4792980"/>
            <a:ext cx="576262"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0" name="Line 10"/>
          <p:cNvSpPr>
            <a:spLocks noChangeShapeType="1"/>
          </p:cNvSpPr>
          <p:nvPr/>
        </p:nvSpPr>
        <p:spPr bwMode="auto">
          <a:xfrm>
            <a:off x="2843848" y="4792980"/>
            <a:ext cx="503237"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1" name="Line 11"/>
          <p:cNvSpPr>
            <a:spLocks noChangeShapeType="1"/>
          </p:cNvSpPr>
          <p:nvPr/>
        </p:nvSpPr>
        <p:spPr bwMode="auto">
          <a:xfrm>
            <a:off x="4210685" y="4792980"/>
            <a:ext cx="504825"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2" name="Line 12"/>
          <p:cNvSpPr>
            <a:spLocks noChangeShapeType="1"/>
          </p:cNvSpPr>
          <p:nvPr/>
        </p:nvSpPr>
        <p:spPr bwMode="auto">
          <a:xfrm>
            <a:off x="6367145" y="4792980"/>
            <a:ext cx="504825"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3" name="Line 13"/>
          <p:cNvSpPr>
            <a:spLocks noChangeShapeType="1"/>
          </p:cNvSpPr>
          <p:nvPr/>
        </p:nvSpPr>
        <p:spPr bwMode="auto">
          <a:xfrm>
            <a:off x="2770823" y="5297805"/>
            <a:ext cx="431800" cy="0"/>
          </a:xfrm>
          <a:prstGeom prst="line">
            <a:avLst/>
          </a:prstGeom>
          <a:noFill/>
          <a:ln w="158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时序计数器逻辑图</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grpSp>
        <p:nvGrpSpPr>
          <p:cNvPr id="11" name="组合 10"/>
          <p:cNvGrpSpPr/>
          <p:nvPr/>
        </p:nvGrpSpPr>
        <p:grpSpPr>
          <a:xfrm>
            <a:off x="4068445" y="1855470"/>
            <a:ext cx="5021580" cy="4645660"/>
            <a:chOff x="2551" y="867"/>
            <a:chExt cx="10204" cy="9865"/>
          </a:xfrm>
        </p:grpSpPr>
        <p:graphicFrame>
          <p:nvGraphicFramePr>
            <p:cNvPr id="140293" name="Object 2"/>
            <p:cNvGraphicFramePr>
              <a:graphicFrameLocks noChangeAspect="1"/>
            </p:cNvGraphicFramePr>
            <p:nvPr/>
          </p:nvGraphicFramePr>
          <p:xfrm>
            <a:off x="2551" y="3702"/>
            <a:ext cx="10205" cy="7030"/>
          </p:xfrm>
          <a:graphic>
            <a:graphicData uri="http://schemas.openxmlformats.org/presentationml/2006/ole">
              <mc:AlternateContent xmlns:mc="http://schemas.openxmlformats.org/markup-compatibility/2006">
                <mc:Choice xmlns:v="urn:schemas-microsoft-com:vml" Requires="v">
                  <p:oleObj spid="_x0000_s2" name="位图图像" r:id="rId1" imgW="6010275" imgH="4038600" progId="PBrush">
                    <p:embed/>
                  </p:oleObj>
                </mc:Choice>
                <mc:Fallback>
                  <p:oleObj name="位图图像" r:id="rId1" imgW="6010275" imgH="4038600"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 y="3702"/>
                          <a:ext cx="10205" cy="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图片 9"/>
            <p:cNvPicPr>
              <a:picLocks noChangeAspect="1"/>
            </p:cNvPicPr>
            <p:nvPr/>
          </p:nvPicPr>
          <p:blipFill>
            <a:blip r:embed="rId3">
              <a:clrChange>
                <a:clrFrom>
                  <a:srgbClr val="FFFFFF">
                    <a:alpha val="100000"/>
                  </a:srgbClr>
                </a:clrFrom>
                <a:clrTo>
                  <a:srgbClr val="FFFFFF">
                    <a:alpha val="100000"/>
                    <a:alpha val="0"/>
                  </a:srgbClr>
                </a:clrTo>
              </a:clrChange>
            </a:blip>
            <a:srcRect b="36497"/>
            <a:stretch>
              <a:fillRect/>
            </a:stretch>
          </p:blipFill>
          <p:spPr>
            <a:xfrm>
              <a:off x="3118" y="867"/>
              <a:ext cx="8231" cy="3305"/>
            </a:xfrm>
            <a:prstGeom prst="rect">
              <a:avLst/>
            </a:prstGeom>
          </p:spPr>
        </p:pic>
      </p:grpSp>
      <p:pic>
        <p:nvPicPr>
          <p:cNvPr id="14" name="图片 13"/>
          <p:cNvPicPr>
            <a:picLocks noChangeAspect="1"/>
          </p:cNvPicPr>
          <p:nvPr/>
        </p:nvPicPr>
        <p:blipFill>
          <a:blip r:embed="rId4"/>
          <a:srcRect b="4178"/>
          <a:stretch>
            <a:fillRect/>
          </a:stretch>
        </p:blipFill>
        <p:spPr>
          <a:xfrm>
            <a:off x="251460" y="1196975"/>
            <a:ext cx="3820160" cy="5650865"/>
          </a:xfrm>
          <a:prstGeom prst="rect">
            <a:avLst/>
          </a:prstGeom>
        </p:spPr>
      </p:pic>
      <p:sp>
        <p:nvSpPr>
          <p:cNvPr id="15" name="文本框 14"/>
          <p:cNvSpPr txBox="1"/>
          <p:nvPr/>
        </p:nvSpPr>
        <p:spPr>
          <a:xfrm>
            <a:off x="5913120" y="1520190"/>
            <a:ext cx="3048000" cy="368300"/>
          </a:xfrm>
          <a:prstGeom prst="rect">
            <a:avLst/>
          </a:prstGeom>
          <a:noFill/>
        </p:spPr>
        <p:txBody>
          <a:bodyPr wrap="square" rtlCol="0">
            <a:spAutoFit/>
          </a:bodyPr>
          <a:lstStyle/>
          <a:p>
            <a:r>
              <a:rPr lang="zh-CN" altLang="en-US">
                <a:solidFill>
                  <a:srgbClr val="FF0000"/>
                </a:solidFill>
                <a:highlight>
                  <a:srgbClr val="FFFF00"/>
                </a:highlight>
              </a:rPr>
              <a:t>机器周期信号</a:t>
            </a:r>
            <a:endParaRPr lang="zh-CN" altLang="en-US">
              <a:solidFill>
                <a:srgbClr val="FF0000"/>
              </a:solidFill>
              <a:highlight>
                <a:srgbClr val="FFFF00"/>
              </a:highlight>
            </a:endParaRPr>
          </a:p>
        </p:txBody>
      </p:sp>
    </p:spTree>
  </p:cSld>
  <p:clrMapOvr>
    <a:masterClrMapping/>
  </p:clrMapOvr>
  <p:transition>
    <p:cov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时序与节拍</a:t>
            </a:r>
            <a:endParaRPr lang="zh-CN" altLang="en-US" dirty="0"/>
          </a:p>
        </p:txBody>
      </p:sp>
      <p:sp>
        <p:nvSpPr>
          <p:cNvPr id="142341" name="Rectangle 2"/>
          <p:cNvSpPr>
            <a:spLocks noGrp="1"/>
          </p:cNvSpPr>
          <p:nvPr>
            <p:ph idx="1"/>
          </p:nvPr>
        </p:nvSpPr>
        <p:spPr/>
        <p:txBody>
          <a:bodyPr/>
          <a:lstStyle/>
          <a:p>
            <a:pPr eaLnBrk="1" hangingPunct="1"/>
            <a:r>
              <a:rPr lang="zh-CN" altLang="en-US"/>
              <a:t>上图为仅有两条指令的逻辑图，实际机器有几十条～几百条指令。</a:t>
            </a:r>
            <a:endParaRPr lang="en-US" altLang="zh-CN"/>
          </a:p>
          <a:p>
            <a:pPr eaLnBrk="1" hangingPunct="1"/>
            <a:r>
              <a:rPr lang="zh-CN" altLang="en-US"/>
              <a:t>根据指令功能列出每条指令的机器周期变化规律；</a:t>
            </a:r>
            <a:endParaRPr lang="en-US" altLang="zh-CN"/>
          </a:p>
          <a:p>
            <a:pPr eaLnBrk="1" hangingPunct="1"/>
            <a:r>
              <a:rPr lang="zh-CN" altLang="en-US"/>
              <a:t>最后归纳出几种情况，将情况相同的指令归为一类；</a:t>
            </a:r>
            <a:endParaRPr lang="en-US" altLang="zh-CN"/>
          </a:p>
          <a:p>
            <a:pPr eaLnBrk="1" hangingPunct="1"/>
            <a:r>
              <a:rPr lang="zh-CN" altLang="en-US"/>
              <a:t>然后列出表达式，画出逻辑图。</a:t>
            </a:r>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的发展</a:t>
            </a:r>
            <a:endParaRPr lang="zh-CN" altLang="en-US" dirty="0"/>
          </a:p>
        </p:txBody>
      </p:sp>
      <p:sp>
        <p:nvSpPr>
          <p:cNvPr id="3" name="内容占位符 2"/>
          <p:cNvSpPr>
            <a:spLocks noGrp="1"/>
          </p:cNvSpPr>
          <p:nvPr>
            <p:ph idx="1"/>
          </p:nvPr>
        </p:nvSpPr>
        <p:spPr>
          <a:xfrm>
            <a:off x="714375" y="1357313"/>
            <a:ext cx="7929563" cy="5143500"/>
          </a:xfrm>
        </p:spPr>
        <p:txBody>
          <a:bodyPr rtlCol="0">
            <a:normAutofit fontScale="92500" lnSpcReduction="20000"/>
          </a:bodyPr>
          <a:lstStyle/>
          <a:p>
            <a:pPr eaLnBrk="1" fontAlgn="auto" hangingPunct="1">
              <a:spcAft>
                <a:spcPts val="0"/>
              </a:spcAft>
              <a:defRPr/>
            </a:pPr>
            <a:r>
              <a:rPr lang="en-US" altLang="zh-CN" dirty="0"/>
              <a:t>2000</a:t>
            </a:r>
            <a:r>
              <a:rPr lang="zh-CN" altLang="en-US" dirty="0"/>
              <a:t>年</a:t>
            </a:r>
            <a:r>
              <a:rPr lang="en-US" altLang="zh-CN" dirty="0"/>
              <a:t>11</a:t>
            </a:r>
            <a:r>
              <a:rPr lang="zh-CN" altLang="en-US" dirty="0"/>
              <a:t>月，</a:t>
            </a:r>
            <a:r>
              <a:rPr lang="en-US" dirty="0"/>
              <a:t>Intel</a:t>
            </a:r>
            <a:r>
              <a:rPr lang="zh-CN" altLang="en-US" dirty="0"/>
              <a:t>发布了旗下第四代的</a:t>
            </a:r>
            <a:r>
              <a:rPr lang="en-US" dirty="0"/>
              <a:t>Pentium</a:t>
            </a:r>
            <a:r>
              <a:rPr lang="zh-CN" altLang="en-US" dirty="0"/>
              <a:t>处理器，也就是 </a:t>
            </a:r>
            <a:r>
              <a:rPr lang="en-US" dirty="0"/>
              <a:t>Pentium 4。</a:t>
            </a:r>
            <a:endParaRPr lang="en-US" dirty="0"/>
          </a:p>
          <a:p>
            <a:pPr marL="484505" lvl="1" eaLnBrk="1" fontAlgn="auto" hangingPunct="1">
              <a:spcAft>
                <a:spcPts val="0"/>
              </a:spcAft>
              <a:defRPr/>
            </a:pPr>
            <a:r>
              <a:rPr lang="zh-CN" altLang="en-US" dirty="0"/>
              <a:t>在低端</a:t>
            </a:r>
            <a:r>
              <a:rPr lang="en-US" dirty="0"/>
              <a:t>CPU</a:t>
            </a:r>
            <a:r>
              <a:rPr lang="zh-CN" altLang="en-US" dirty="0"/>
              <a:t>方面，</a:t>
            </a:r>
            <a:r>
              <a:rPr lang="en-US" dirty="0"/>
              <a:t>Intel</a:t>
            </a:r>
            <a:r>
              <a:rPr lang="zh-CN" altLang="en-US" dirty="0"/>
              <a:t>发布了第三代的</a:t>
            </a:r>
            <a:r>
              <a:rPr lang="en-US" dirty="0"/>
              <a:t>Celeron</a:t>
            </a:r>
            <a:r>
              <a:rPr lang="zh-CN" altLang="en-US" dirty="0"/>
              <a:t>核心，代号为</a:t>
            </a:r>
            <a:r>
              <a:rPr lang="en-US" dirty="0"/>
              <a:t>Tualatin</a:t>
            </a:r>
            <a:r>
              <a:rPr lang="zh-CN" altLang="en-US" dirty="0"/>
              <a:t>。</a:t>
            </a:r>
            <a:endParaRPr lang="en-US" altLang="zh-CN" dirty="0"/>
          </a:p>
          <a:p>
            <a:pPr eaLnBrk="1" fontAlgn="auto" hangingPunct="1">
              <a:spcAft>
                <a:spcPts val="0"/>
              </a:spcAft>
              <a:defRPr/>
            </a:pPr>
            <a:r>
              <a:rPr lang="zh-CN" altLang="en-US" dirty="0"/>
              <a:t>在</a:t>
            </a:r>
            <a:r>
              <a:rPr lang="en-US" dirty="0"/>
              <a:t>AMD</a:t>
            </a:r>
            <a:r>
              <a:rPr lang="zh-CN" altLang="en-US" dirty="0"/>
              <a:t>方面，在</a:t>
            </a:r>
            <a:r>
              <a:rPr lang="en-US" altLang="zh-CN" dirty="0"/>
              <a:t>2000</a:t>
            </a:r>
            <a:r>
              <a:rPr lang="zh-CN" altLang="en-US" dirty="0"/>
              <a:t>年中发布了第二个</a:t>
            </a:r>
            <a:r>
              <a:rPr lang="en-US" dirty="0" err="1"/>
              <a:t>Athlon</a:t>
            </a:r>
            <a:r>
              <a:rPr lang="zh-CN" altLang="en-US" dirty="0"/>
              <a:t>核心</a:t>
            </a:r>
            <a:r>
              <a:rPr lang="en-US" altLang="zh-CN" dirty="0"/>
              <a:t>——</a:t>
            </a:r>
            <a:r>
              <a:rPr lang="en-US" dirty="0" err="1"/>
              <a:t>Tunderbird</a:t>
            </a:r>
            <a:r>
              <a:rPr lang="zh-CN" altLang="en-US" dirty="0"/>
              <a:t>。</a:t>
            </a:r>
            <a:endParaRPr lang="en-US" altLang="zh-CN" dirty="0"/>
          </a:p>
          <a:p>
            <a:pPr marL="484505" lvl="1" eaLnBrk="1" fontAlgn="auto" hangingPunct="1">
              <a:spcAft>
                <a:spcPts val="0"/>
              </a:spcAft>
              <a:defRPr/>
            </a:pPr>
            <a:r>
              <a:rPr lang="en-US" dirty="0" err="1"/>
              <a:t>Tunderbird</a:t>
            </a:r>
            <a:r>
              <a:rPr lang="zh-CN" altLang="en-US" dirty="0"/>
              <a:t>核心的</a:t>
            </a:r>
            <a:r>
              <a:rPr lang="en-US" dirty="0" err="1"/>
              <a:t>Athlon</a:t>
            </a:r>
            <a:r>
              <a:rPr lang="zh-CN" altLang="en-US" dirty="0"/>
              <a:t>不但在性能上要稍微领先于奔腾</a:t>
            </a:r>
            <a:r>
              <a:rPr lang="en-US" dirty="0"/>
              <a:t>III，</a:t>
            </a:r>
            <a:r>
              <a:rPr lang="zh-CN" altLang="en-US" dirty="0"/>
              <a:t>而且其最高的主频也一直比奔腾</a:t>
            </a:r>
            <a:r>
              <a:rPr lang="en-US" dirty="0"/>
              <a:t>III</a:t>
            </a:r>
            <a:r>
              <a:rPr lang="zh-CN" altLang="en-US" dirty="0"/>
              <a:t>高。</a:t>
            </a:r>
            <a:endParaRPr lang="en-US" altLang="zh-CN" dirty="0"/>
          </a:p>
          <a:p>
            <a:pPr eaLnBrk="1" fontAlgn="auto" hangingPunct="1">
              <a:spcAft>
                <a:spcPts val="0"/>
              </a:spcAft>
              <a:defRPr/>
            </a:pPr>
            <a:r>
              <a:rPr lang="en-US" dirty="0"/>
              <a:t>AMD</a:t>
            </a:r>
            <a:r>
              <a:rPr lang="zh-CN" altLang="en-US" dirty="0"/>
              <a:t>又发布了第三个</a:t>
            </a:r>
            <a:r>
              <a:rPr lang="en-US" dirty="0" err="1"/>
              <a:t>Athlon</a:t>
            </a:r>
            <a:r>
              <a:rPr lang="zh-CN" altLang="en-US" dirty="0"/>
              <a:t>核 心</a:t>
            </a:r>
            <a:r>
              <a:rPr lang="en-US" altLang="zh-CN" dirty="0"/>
              <a:t>——</a:t>
            </a:r>
            <a:r>
              <a:rPr lang="en-US" dirty="0" err="1"/>
              <a:t>Palomino，</a:t>
            </a:r>
            <a:r>
              <a:rPr lang="en-US" altLang="zh-CN" dirty="0" err="1"/>
              <a:t>CPU</a:t>
            </a:r>
            <a:r>
              <a:rPr lang="zh-CN" altLang="en-US" dirty="0"/>
              <a:t>名字也改为</a:t>
            </a:r>
            <a:r>
              <a:rPr lang="en-US" dirty="0" err="1"/>
              <a:t>AthlonXP</a:t>
            </a:r>
            <a:r>
              <a:rPr lang="en-US" dirty="0"/>
              <a:t>。</a:t>
            </a:r>
            <a:endParaRPr lang="en-US" dirty="0"/>
          </a:p>
          <a:p>
            <a:pPr marL="484505" lvl="1" eaLnBrk="1" fontAlgn="auto" hangingPunct="1">
              <a:spcAft>
                <a:spcPts val="0"/>
              </a:spcAft>
              <a:defRPr/>
            </a:pPr>
            <a:r>
              <a:rPr lang="zh-CN" altLang="en-US" dirty="0"/>
              <a:t>在低端</a:t>
            </a:r>
            <a:r>
              <a:rPr lang="en-US" altLang="zh-CN" dirty="0"/>
              <a:t>CPU</a:t>
            </a:r>
            <a:r>
              <a:rPr lang="zh-CN" altLang="en-US" dirty="0"/>
              <a:t>方面，</a:t>
            </a:r>
            <a:r>
              <a:rPr lang="en-US" altLang="zh-CN" dirty="0"/>
              <a:t>AMD</a:t>
            </a:r>
            <a:r>
              <a:rPr lang="zh-CN" altLang="en-US" dirty="0"/>
              <a:t>推出了</a:t>
            </a:r>
            <a:r>
              <a:rPr lang="en-US" altLang="zh-CN" dirty="0" err="1"/>
              <a:t>Duron</a:t>
            </a:r>
            <a:r>
              <a:rPr lang="en-US" altLang="zh-CN" dirty="0"/>
              <a:t> CPU</a:t>
            </a:r>
            <a:r>
              <a:rPr lang="zh-CN" altLang="en-US" dirty="0"/>
              <a:t>，它的基本架构和</a:t>
            </a:r>
            <a:r>
              <a:rPr lang="en-US" altLang="zh-CN" dirty="0" err="1"/>
              <a:t>Athlon</a:t>
            </a:r>
            <a:r>
              <a:rPr lang="zh-CN" altLang="en-US" dirty="0"/>
              <a:t>一样，只是二级缓存只有</a:t>
            </a:r>
            <a:r>
              <a:rPr lang="en-US" altLang="zh-CN" dirty="0"/>
              <a:t>64KB</a:t>
            </a:r>
            <a:r>
              <a:rPr lang="zh-CN" altLang="en-US" dirty="0"/>
              <a:t>。</a:t>
            </a:r>
            <a:r>
              <a:rPr lang="en-US" altLang="zh-CN" dirty="0" err="1"/>
              <a:t>Duron</a:t>
            </a:r>
            <a:r>
              <a:rPr lang="zh-CN" altLang="en-US" dirty="0"/>
              <a:t>从发布开始，就能远远抛离同样主攻低端市场的</a:t>
            </a:r>
            <a:r>
              <a:rPr lang="en-US" altLang="zh-CN" dirty="0"/>
              <a:t>Celeron</a:t>
            </a:r>
            <a:r>
              <a:rPr lang="zh-CN" altLang="en-US" dirty="0"/>
              <a:t>，而且价格更</a:t>
            </a:r>
            <a:r>
              <a:rPr lang="en-US" altLang="zh-CN" dirty="0"/>
              <a:t>.</a:t>
            </a:r>
            <a:r>
              <a:rPr lang="zh-CN" altLang="en-US" dirty="0"/>
              <a:t>低廉，但发热量大，不稳定。</a:t>
            </a:r>
            <a:endParaRPr lang="zh-CN" altLang="en-US" dirty="0"/>
          </a:p>
        </p:txBody>
      </p:sp>
      <p:sp>
        <p:nvSpPr>
          <p:cNvPr id="3789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2A6FEE-E160-498C-B0AF-1455314B08D6}"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操作控制信号的产生</a:t>
            </a:r>
            <a:r>
              <a:rPr lang="zh-CN" altLang="en-US" dirty="0"/>
              <a:t> </a:t>
            </a:r>
            <a:endParaRPr lang="zh-CN" altLang="en-US" dirty="0"/>
          </a:p>
        </p:txBody>
      </p:sp>
      <p:sp>
        <p:nvSpPr>
          <p:cNvPr id="144389" name="Rectangle 2"/>
          <p:cNvSpPr>
            <a:spLocks noGrp="1"/>
          </p:cNvSpPr>
          <p:nvPr>
            <p:ph idx="1"/>
          </p:nvPr>
        </p:nvSpPr>
        <p:spPr/>
        <p:txBody>
          <a:bodyPr/>
          <a:lstStyle/>
          <a:p>
            <a:pPr eaLnBrk="1" hangingPunct="1"/>
            <a:r>
              <a:rPr lang="en-US" altLang="zh-CN" sz="2800">
                <a:solidFill>
                  <a:srgbClr val="800000"/>
                </a:solidFill>
              </a:rPr>
              <a:t>1. </a:t>
            </a:r>
            <a:r>
              <a:rPr lang="zh-CN" altLang="en-US" sz="2800">
                <a:solidFill>
                  <a:srgbClr val="800000"/>
                </a:solidFill>
              </a:rPr>
              <a:t>操作码译码器</a:t>
            </a:r>
            <a:endParaRPr lang="zh-CN" altLang="en-US" sz="2800">
              <a:solidFill>
                <a:srgbClr val="800000"/>
              </a:solidFill>
            </a:endParaRPr>
          </a:p>
          <a:p>
            <a:pPr eaLnBrk="1" hangingPunct="1"/>
            <a:r>
              <a:rPr lang="zh-CN" altLang="en-US" sz="2800"/>
              <a:t>指令译码器的输出可以反映出当前正在执行的指令。</a:t>
            </a:r>
            <a:endParaRPr lang="zh-CN" altLang="en-US" sz="2800"/>
          </a:p>
          <a:p>
            <a:pPr lvl="1" eaLnBrk="1" hangingPunct="1"/>
            <a:r>
              <a:rPr lang="zh-CN" altLang="en-US" sz="2400"/>
              <a:t>假如指令的操作码有</a:t>
            </a:r>
            <a:r>
              <a:rPr lang="en-US" altLang="zh-CN" sz="2400"/>
              <a:t>7</a:t>
            </a:r>
            <a:r>
              <a:rPr lang="zh-CN" altLang="en-US" sz="2400"/>
              <a:t>位，则最多可表示</a:t>
            </a:r>
            <a:r>
              <a:rPr lang="en-US" altLang="zh-CN" sz="2400"/>
              <a:t>128</a:t>
            </a:r>
            <a:r>
              <a:rPr lang="zh-CN" altLang="en-US" sz="2400"/>
              <a:t>条指令。</a:t>
            </a:r>
            <a:endParaRPr lang="en-US" altLang="zh-CN" sz="2400"/>
          </a:p>
          <a:p>
            <a:pPr lvl="1" eaLnBrk="1" hangingPunct="1"/>
            <a:r>
              <a:rPr lang="zh-CN" altLang="en-US" sz="2400"/>
              <a:t>机器内指令译码器的输入为操作码</a:t>
            </a:r>
            <a:r>
              <a:rPr lang="en-US" altLang="zh-CN" sz="2400"/>
              <a:t>(7</a:t>
            </a:r>
            <a:r>
              <a:rPr lang="zh-CN" altLang="en-US" sz="2400"/>
              <a:t>位</a:t>
            </a:r>
            <a:r>
              <a:rPr lang="en-US" altLang="zh-CN" sz="2400"/>
              <a:t>)</a:t>
            </a:r>
            <a:r>
              <a:rPr lang="zh-CN" altLang="en-US" sz="2400"/>
              <a:t>，输出有</a:t>
            </a:r>
            <a:r>
              <a:rPr lang="en-US" altLang="zh-CN" sz="2400"/>
              <a:t>128</a:t>
            </a:r>
            <a:r>
              <a:rPr lang="zh-CN" altLang="en-US" sz="2400"/>
              <a:t>根线，在任何时候，有且仅有一根线为高电位，其余均为低电位</a:t>
            </a:r>
            <a:r>
              <a:rPr lang="en-US" altLang="zh-CN" sz="2400"/>
              <a:t>(</a:t>
            </a:r>
            <a:r>
              <a:rPr lang="zh-CN" altLang="en-US" sz="2400"/>
              <a:t>或反之，即一根线为低电位，其余为高电位</a:t>
            </a:r>
            <a:r>
              <a:rPr lang="en-US" altLang="zh-CN" sz="2400"/>
              <a:t>)</a:t>
            </a:r>
            <a:r>
              <a:rPr lang="zh-CN" altLang="en-US" sz="2400"/>
              <a:t>，每根输出线表示一条指令。</a:t>
            </a:r>
            <a:endParaRPr lang="en-US" altLang="zh-CN"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形成操作控制信号的逻辑框图</a:t>
            </a:r>
            <a:endParaRPr lang="zh-CN" altLang="en-US" dirty="0"/>
          </a:p>
        </p:txBody>
      </p:sp>
      <p:graphicFrame>
        <p:nvGraphicFramePr>
          <p:cNvPr id="146437" name="Object 3"/>
          <p:cNvGraphicFramePr>
            <a:graphicFrameLocks noGrp="1" noChangeAspect="1"/>
          </p:cNvGraphicFramePr>
          <p:nvPr>
            <p:ph idx="1"/>
          </p:nvPr>
        </p:nvGraphicFramePr>
        <p:xfrm>
          <a:off x="2643188" y="1357313"/>
          <a:ext cx="3824287" cy="5346700"/>
        </p:xfrm>
        <a:graphic>
          <a:graphicData uri="http://schemas.openxmlformats.org/presentationml/2006/ole">
            <mc:AlternateContent xmlns:mc="http://schemas.openxmlformats.org/markup-compatibility/2006">
              <mc:Choice xmlns:v="urn:schemas-microsoft-com:vml" Requires="v">
                <p:oleObj spid="_x0000_s2" name="位图图像" r:id="rId1" imgW="3181350" imgH="4448175" progId="PBrush">
                  <p:embed/>
                </p:oleObj>
              </mc:Choice>
              <mc:Fallback>
                <p:oleObj name="位图图像" r:id="rId1" imgW="3181350" imgH="4448175" progId="PBrush">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1357313"/>
                        <a:ext cx="3824287" cy="534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
        <p:nvSpPr>
          <p:cNvPr id="5" name="线形标注 1 4"/>
          <p:cNvSpPr/>
          <p:nvPr/>
        </p:nvSpPr>
        <p:spPr>
          <a:xfrm>
            <a:off x="1764030" y="3140710"/>
            <a:ext cx="1194435" cy="300355"/>
          </a:xfrm>
          <a:prstGeom prst="borderCallout1">
            <a:avLst>
              <a:gd name="adj1" fmla="val 68827"/>
              <a:gd name="adj2" fmla="val 99202"/>
              <a:gd name="adj3" fmla="val 184778"/>
              <a:gd name="adj4" fmla="val 202073"/>
            </a:avLst>
          </a:prstGeom>
        </p:spPr>
        <p:style>
          <a:lnRef idx="2">
            <a:schemeClr val="accent6"/>
          </a:lnRef>
          <a:fillRef idx="0">
            <a:srgbClr val="FFFFFF"/>
          </a:fillRef>
          <a:effectRef idx="0">
            <a:srgbClr val="FFFFFF"/>
          </a:effectRef>
          <a:fontRef idx="minor">
            <a:schemeClr val="tx1"/>
          </a:fontRef>
        </p:style>
        <p:txBody>
          <a:bodyPr rtlCol="0" anchor="ctr"/>
          <a:lstStyle/>
          <a:p>
            <a:pPr algn="ctr"/>
            <a:r>
              <a:rPr lang="zh-CN" altLang="en-US"/>
              <a:t>加法指令</a:t>
            </a:r>
            <a:endParaRPr lang="zh-CN" altLang="en-US"/>
          </a:p>
        </p:txBody>
      </p:sp>
      <p:sp>
        <p:nvSpPr>
          <p:cNvPr id="6" name="线形标注 1 5"/>
          <p:cNvSpPr/>
          <p:nvPr/>
        </p:nvSpPr>
        <p:spPr>
          <a:xfrm>
            <a:off x="1764030" y="3644900"/>
            <a:ext cx="1194435" cy="300355"/>
          </a:xfrm>
          <a:prstGeom prst="borderCallout1">
            <a:avLst>
              <a:gd name="adj1" fmla="val 68827"/>
              <a:gd name="adj2" fmla="val 99202"/>
              <a:gd name="adj3" fmla="val 90274"/>
              <a:gd name="adj4" fmla="val 221850"/>
            </a:avLst>
          </a:prstGeom>
        </p:spPr>
        <p:style>
          <a:lnRef idx="2">
            <a:schemeClr val="accent4"/>
          </a:lnRef>
          <a:fillRef idx="0">
            <a:srgbClr val="FFFFFF"/>
          </a:fillRef>
          <a:effectRef idx="0">
            <a:srgbClr val="FFFFFF"/>
          </a:effectRef>
          <a:fontRef idx="minor">
            <a:schemeClr val="tx1"/>
          </a:fontRef>
        </p:style>
        <p:txBody>
          <a:bodyPr rtlCol="0" anchor="ctr"/>
          <a:lstStyle/>
          <a:p>
            <a:pPr algn="ctr"/>
            <a:r>
              <a:rPr lang="zh-CN" altLang="en-US"/>
              <a:t>减法指令</a:t>
            </a:r>
            <a:endParaRPr lang="zh-CN" altLang="en-US"/>
          </a:p>
        </p:txBody>
      </p:sp>
      <p:sp>
        <p:nvSpPr>
          <p:cNvPr id="7" name="线形标注 1 6"/>
          <p:cNvSpPr/>
          <p:nvPr/>
        </p:nvSpPr>
        <p:spPr>
          <a:xfrm>
            <a:off x="6339840" y="3411220"/>
            <a:ext cx="1194435" cy="300355"/>
          </a:xfrm>
          <a:prstGeom prst="borderCallout1">
            <a:avLst>
              <a:gd name="adj1" fmla="val 68921"/>
              <a:gd name="adj2" fmla="val -425"/>
              <a:gd name="adj3" fmla="val 128118"/>
              <a:gd name="adj4" fmla="val -64433"/>
            </a:avLst>
          </a:prstGeom>
        </p:spPr>
        <p:style>
          <a:lnRef idx="2">
            <a:schemeClr val="accent1"/>
          </a:lnRef>
          <a:fillRef idx="0">
            <a:srgbClr val="FFFFFF"/>
          </a:fillRef>
          <a:effectRef idx="0">
            <a:srgbClr val="FFFFFF"/>
          </a:effectRef>
          <a:fontRef idx="minor">
            <a:schemeClr val="tx1"/>
          </a:fontRef>
        </p:style>
        <p:txBody>
          <a:bodyPr rtlCol="0" anchor="ctr"/>
          <a:lstStyle/>
          <a:p>
            <a:pPr algn="ctr"/>
            <a:r>
              <a:rPr lang="zh-CN" altLang="en-US"/>
              <a:t>转移指令</a:t>
            </a:r>
            <a:endParaRPr lang="zh-CN" altLang="en-US"/>
          </a:p>
        </p:txBody>
      </p:sp>
      <p:sp>
        <p:nvSpPr>
          <p:cNvPr id="9" name="文本框 8"/>
          <p:cNvSpPr txBox="1"/>
          <p:nvPr/>
        </p:nvSpPr>
        <p:spPr>
          <a:xfrm>
            <a:off x="6706870" y="1746885"/>
            <a:ext cx="3048000" cy="368300"/>
          </a:xfrm>
          <a:prstGeom prst="rect">
            <a:avLst/>
          </a:prstGeom>
          <a:noFill/>
        </p:spPr>
        <p:txBody>
          <a:bodyPr wrap="square" rtlCol="0">
            <a:spAutoFit/>
          </a:bodyPr>
          <a:lstStyle/>
          <a:p>
            <a:r>
              <a:rPr lang="zh-CN" altLang="en-US">
                <a:solidFill>
                  <a:srgbClr val="FF0000"/>
                </a:solidFill>
              </a:rPr>
              <a:t>操作码等长：</a:t>
            </a:r>
            <a:r>
              <a:rPr lang="en-US" altLang="zh-CN">
                <a:solidFill>
                  <a:srgbClr val="FF0000"/>
                </a:solidFill>
              </a:rPr>
              <a:t>7</a:t>
            </a:r>
            <a:r>
              <a:rPr lang="zh-CN" altLang="en-US">
                <a:solidFill>
                  <a:srgbClr val="FF0000"/>
                </a:solidFill>
              </a:rPr>
              <a:t>位</a:t>
            </a:r>
            <a:endParaRPr lang="zh-CN" altLang="en-US">
              <a:solidFill>
                <a:srgbClr val="FF0000"/>
              </a:solidFill>
            </a:endParaRPr>
          </a:p>
        </p:txBody>
      </p:sp>
      <p:cxnSp>
        <p:nvCxnSpPr>
          <p:cNvPr id="10" name="直接箭头连接符 9"/>
          <p:cNvCxnSpPr/>
          <p:nvPr/>
        </p:nvCxnSpPr>
        <p:spPr>
          <a:xfrm flipH="1">
            <a:off x="5868035" y="4437380"/>
            <a:ext cx="1008380" cy="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11" name="矩形 10"/>
          <p:cNvSpPr/>
          <p:nvPr/>
        </p:nvSpPr>
        <p:spPr>
          <a:xfrm>
            <a:off x="6859905" y="4149090"/>
            <a:ext cx="1871980" cy="575945"/>
          </a:xfrm>
          <a:prstGeom prst="rect">
            <a:avLst/>
          </a:prstGeom>
        </p:spPr>
        <p:style>
          <a:lnRef idx="2">
            <a:schemeClr val="lt1"/>
          </a:lnRef>
          <a:fillRef idx="1">
            <a:schemeClr val="accent5"/>
          </a:fillRef>
          <a:effectRef idx="1">
            <a:schemeClr val="accent5"/>
          </a:effectRef>
          <a:fontRef idx="minor">
            <a:schemeClr val="lt1"/>
          </a:fontRef>
        </p:style>
        <p:txBody>
          <a:bodyPr rtlCol="0" anchor="ctr"/>
          <a:lstStyle/>
          <a:p>
            <a:pPr algn="ctr"/>
            <a:r>
              <a:rPr lang="zh-CN" altLang="en-US"/>
              <a:t>程序状态字</a:t>
            </a:r>
            <a:endParaRPr lang="zh-CN" altLang="en-US"/>
          </a:p>
          <a:p>
            <a:pPr algn="ctr"/>
            <a:r>
              <a:rPr lang="zh-CN" altLang="en-US"/>
              <a:t>寄存器</a:t>
            </a:r>
            <a:r>
              <a:rPr lang="en-US" altLang="zh-CN"/>
              <a:t>PSW</a:t>
            </a:r>
            <a:endParaRPr lang="en-US" altLang="zh-CN"/>
          </a:p>
        </p:txBody>
      </p:sp>
      <p:cxnSp>
        <p:nvCxnSpPr>
          <p:cNvPr id="12" name="直接箭头连接符 11"/>
          <p:cNvCxnSpPr/>
          <p:nvPr/>
        </p:nvCxnSpPr>
        <p:spPr>
          <a:xfrm flipH="1">
            <a:off x="5851525" y="5066665"/>
            <a:ext cx="1008380" cy="0"/>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
        <p:nvSpPr>
          <p:cNvPr id="13" name="矩形 12"/>
          <p:cNvSpPr/>
          <p:nvPr/>
        </p:nvSpPr>
        <p:spPr>
          <a:xfrm>
            <a:off x="6859905" y="4778375"/>
            <a:ext cx="1871980" cy="575945"/>
          </a:xfrm>
          <a:prstGeom prst="rect">
            <a:avLst/>
          </a:prstGeom>
        </p:spPr>
        <p:style>
          <a:lnRef idx="2">
            <a:schemeClr val="lt1"/>
          </a:lnRef>
          <a:fillRef idx="1">
            <a:schemeClr val="accent3"/>
          </a:fillRef>
          <a:effectRef idx="1">
            <a:schemeClr val="accent3"/>
          </a:effectRef>
          <a:fontRef idx="minor">
            <a:schemeClr val="lt1"/>
          </a:fontRef>
        </p:style>
        <p:txBody>
          <a:bodyPr rtlCol="0" anchor="ctr"/>
          <a:lstStyle/>
          <a:p>
            <a:pPr algn="ctr"/>
            <a:r>
              <a:rPr lang="zh-CN"/>
              <a:t>内存</a:t>
            </a:r>
            <a:endParaRPr lang="zh-CN"/>
          </a:p>
        </p:txBody>
      </p:sp>
      <p:sp>
        <p:nvSpPr>
          <p:cNvPr id="14" name="文本框 13"/>
          <p:cNvSpPr txBox="1"/>
          <p:nvPr/>
        </p:nvSpPr>
        <p:spPr>
          <a:xfrm>
            <a:off x="6073775" y="3934460"/>
            <a:ext cx="3048000" cy="521970"/>
          </a:xfrm>
          <a:prstGeom prst="rect">
            <a:avLst/>
          </a:prstGeom>
          <a:noFill/>
        </p:spPr>
        <p:txBody>
          <a:bodyPr wrap="square" rtlCol="0">
            <a:spAutoFit/>
          </a:bodyPr>
          <a:lstStyle/>
          <a:p>
            <a:r>
              <a:rPr lang="zh-CN" altLang="en-US" sz="1400"/>
              <a:t>条件码</a:t>
            </a:r>
            <a:endParaRPr lang="zh-CN" altLang="en-US" sz="1400"/>
          </a:p>
          <a:p>
            <a:r>
              <a:rPr lang="en-US" altLang="zh-CN" sz="1400"/>
              <a:t>NZVC</a:t>
            </a:r>
            <a:endParaRPr lang="en-US" altLang="zh-CN" sz="1400"/>
          </a:p>
        </p:txBody>
      </p:sp>
      <p:sp>
        <p:nvSpPr>
          <p:cNvPr id="15" name="文本框 14"/>
          <p:cNvSpPr txBox="1"/>
          <p:nvPr/>
        </p:nvSpPr>
        <p:spPr>
          <a:xfrm>
            <a:off x="6057265" y="4779010"/>
            <a:ext cx="3048000" cy="306705"/>
          </a:xfrm>
          <a:prstGeom prst="rect">
            <a:avLst/>
          </a:prstGeom>
          <a:noFill/>
        </p:spPr>
        <p:txBody>
          <a:bodyPr wrap="square" rtlCol="0">
            <a:spAutoFit/>
          </a:bodyPr>
          <a:lstStyle/>
          <a:p>
            <a:r>
              <a:rPr lang="en-US" sz="1400"/>
              <a:t>Ready</a:t>
            </a:r>
            <a:endParaRPr lang="en-US" sz="1400"/>
          </a:p>
        </p:txBody>
      </p:sp>
      <p:sp>
        <p:nvSpPr>
          <p:cNvPr id="16" name="线形标注 1 15"/>
          <p:cNvSpPr/>
          <p:nvPr/>
        </p:nvSpPr>
        <p:spPr>
          <a:xfrm>
            <a:off x="1747520" y="5589270"/>
            <a:ext cx="1194435" cy="300355"/>
          </a:xfrm>
          <a:prstGeom prst="borderCallout1">
            <a:avLst>
              <a:gd name="adj1" fmla="val 68827"/>
              <a:gd name="adj2" fmla="val 99202"/>
              <a:gd name="adj3" fmla="val -29175"/>
              <a:gd name="adj4" fmla="val 206804"/>
            </a:avLst>
          </a:prstGeom>
          <a:ln>
            <a:solidFill>
              <a:srgbClr val="C00000"/>
            </a:solidFill>
          </a:ln>
        </p:spPr>
        <p:style>
          <a:lnRef idx="2">
            <a:schemeClr val="accent6"/>
          </a:lnRef>
          <a:fillRef idx="0">
            <a:srgbClr val="FFFFFF"/>
          </a:fillRef>
          <a:effectRef idx="0">
            <a:srgbClr val="FFFFFF"/>
          </a:effectRef>
          <a:fontRef idx="minor">
            <a:schemeClr val="tx1"/>
          </a:fontRef>
        </p:style>
        <p:txBody>
          <a:bodyPr rtlCol="0" anchor="ctr"/>
          <a:lstStyle/>
          <a:p>
            <a:pPr algn="ctr"/>
            <a:r>
              <a:rPr lang="en-US" altLang="zh-CN">
                <a:sym typeface="+mn-ea"/>
              </a:rPr>
              <a:t>PC→AB</a:t>
            </a:r>
            <a:endParaRPr lang="zh-CN" altLang="en-US"/>
          </a:p>
        </p:txBody>
      </p:sp>
      <p:sp>
        <p:nvSpPr>
          <p:cNvPr id="17" name="线形标注 1 16"/>
          <p:cNvSpPr/>
          <p:nvPr/>
        </p:nvSpPr>
        <p:spPr>
          <a:xfrm>
            <a:off x="1747520" y="5949315"/>
            <a:ext cx="1194435" cy="300355"/>
          </a:xfrm>
          <a:prstGeom prst="borderCallout1">
            <a:avLst>
              <a:gd name="adj1" fmla="val 68827"/>
              <a:gd name="adj2" fmla="val 99202"/>
              <a:gd name="adj3" fmla="val -101479"/>
              <a:gd name="adj4" fmla="val 223391"/>
            </a:avLst>
          </a:prstGeom>
          <a:ln>
            <a:solidFill>
              <a:srgbClr val="C00000"/>
            </a:solidFill>
          </a:ln>
        </p:spPr>
        <p:style>
          <a:lnRef idx="2">
            <a:schemeClr val="accent6"/>
          </a:lnRef>
          <a:fillRef idx="0">
            <a:srgbClr val="FFFFFF"/>
          </a:fillRef>
          <a:effectRef idx="0">
            <a:srgbClr val="FFFFFF"/>
          </a:effectRef>
          <a:fontRef idx="minor">
            <a:schemeClr val="tx1"/>
          </a:fontRef>
        </p:style>
        <p:txBody>
          <a:bodyPr rtlCol="0" anchor="ctr"/>
          <a:lstStyle/>
          <a:p>
            <a:pPr algn="ctr"/>
            <a:r>
              <a:rPr lang="en-US" altLang="zh-CN">
                <a:sym typeface="+mn-ea"/>
              </a:rPr>
              <a:t>ALU→PC</a:t>
            </a:r>
            <a:endParaRPr lang="zh-CN" altLang="en-US"/>
          </a:p>
        </p:txBody>
      </p:sp>
    </p:spTree>
  </p:cSld>
  <p:clrMapOvr>
    <a:masterClrMapping/>
  </p:clrMapOvr>
  <p:transition>
    <p:cove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en-US" altLang="zh-CN" dirty="0">
                <a:solidFill>
                  <a:srgbClr val="800000"/>
                </a:solidFill>
              </a:rPr>
              <a:t>2. </a:t>
            </a:r>
            <a:r>
              <a:rPr lang="zh-CN" altLang="en-US" dirty="0">
                <a:solidFill>
                  <a:srgbClr val="800000"/>
                </a:solidFill>
              </a:rPr>
              <a:t>操作控制信号的产生</a:t>
            </a:r>
            <a:endParaRPr lang="zh-CN" altLang="en-US" dirty="0"/>
          </a:p>
        </p:txBody>
      </p:sp>
      <p:sp>
        <p:nvSpPr>
          <p:cNvPr id="148485" name="Rectangle 2"/>
          <p:cNvSpPr>
            <a:spLocks noGrp="1"/>
          </p:cNvSpPr>
          <p:nvPr>
            <p:ph idx="1"/>
          </p:nvPr>
        </p:nvSpPr>
        <p:spPr/>
        <p:txBody>
          <a:bodyPr/>
          <a:lstStyle/>
          <a:p>
            <a:pPr eaLnBrk="1" hangingPunct="1"/>
            <a:r>
              <a:rPr lang="zh-CN" altLang="en-US"/>
              <a:t>以加法指令为例：一条加法指令的功能是由四个机器周期</a:t>
            </a:r>
            <a:r>
              <a:rPr lang="en-US" altLang="zh-CN"/>
              <a:t>cy1</a:t>
            </a:r>
            <a:r>
              <a:rPr lang="zh-CN" altLang="en-US"/>
              <a:t>～</a:t>
            </a:r>
            <a:r>
              <a:rPr lang="en-US" altLang="zh-CN"/>
              <a:t>cy4</a:t>
            </a:r>
            <a:r>
              <a:rPr lang="zh-CN" altLang="en-US"/>
              <a:t>完成的，分别为取指、计算有效地址、取操作数、进行加法运算并送结果。</a:t>
            </a:r>
            <a:endParaRPr lang="zh-CN" altLang="en-US"/>
          </a:p>
          <a:p>
            <a:pPr eaLnBrk="1" hangingPunct="1"/>
            <a:r>
              <a:rPr lang="zh-CN" altLang="en-US"/>
              <a:t>在</a:t>
            </a:r>
            <a:r>
              <a:rPr lang="zh-CN" altLang="en-US">
                <a:solidFill>
                  <a:srgbClr val="FF0000"/>
                </a:solidFill>
              </a:rPr>
              <a:t>取指周期</a:t>
            </a:r>
            <a:r>
              <a:rPr lang="zh-CN" altLang="en-US"/>
              <a:t>要完成从存储器取出指令送指令寄存器以及将指令计数器加</a:t>
            </a:r>
            <a:r>
              <a:rPr lang="en-US" altLang="zh-CN"/>
              <a:t>1</a:t>
            </a:r>
            <a:r>
              <a:rPr lang="zh-CN" altLang="en-US"/>
              <a:t>，为取下一条指令作好准备。</a:t>
            </a:r>
            <a:endParaRPr lang="en-US" altLang="zh-CN"/>
          </a:p>
          <a:p>
            <a:pPr lvl="1" eaLnBrk="1" hangingPunct="1"/>
            <a:r>
              <a:rPr lang="en-US" altLang="zh-CN"/>
              <a:t>① </a:t>
            </a:r>
            <a:r>
              <a:rPr lang="zh-CN" altLang="en-US"/>
              <a:t>指令地址送地址总线：</a:t>
            </a:r>
            <a:r>
              <a:rPr lang="en-US" altLang="zh-CN"/>
              <a:t>PC→AB(1)</a:t>
            </a:r>
            <a:endParaRPr lang="en-US" altLang="zh-CN"/>
          </a:p>
          <a:p>
            <a:pPr lvl="1" eaLnBrk="1" hangingPunct="1"/>
            <a:r>
              <a:rPr lang="en-US" altLang="zh-CN"/>
              <a:t>② </a:t>
            </a:r>
            <a:r>
              <a:rPr lang="zh-CN" altLang="en-US"/>
              <a:t>发访存控制命令：</a:t>
            </a:r>
            <a:r>
              <a:rPr lang="en-US" altLang="zh-CN"/>
              <a:t>ADS(21)</a:t>
            </a:r>
            <a:r>
              <a:rPr lang="zh-CN" altLang="en-US"/>
              <a:t>，</a:t>
            </a:r>
            <a:r>
              <a:rPr lang="en-US" altLang="zh-CN"/>
              <a:t>M</a:t>
            </a:r>
            <a:r>
              <a:rPr lang="zh-CN" altLang="en-US"/>
              <a:t>／</a:t>
            </a:r>
            <a:r>
              <a:rPr lang="en-US" altLang="zh-CN"/>
              <a:t>IO#</a:t>
            </a:r>
            <a:r>
              <a:rPr lang="zh-CN" altLang="en-US"/>
              <a:t>＝</a:t>
            </a:r>
            <a:r>
              <a:rPr lang="en-US" altLang="zh-CN"/>
              <a:t>1(22)</a:t>
            </a:r>
            <a:r>
              <a:rPr lang="zh-CN" altLang="en-US"/>
              <a:t>，</a:t>
            </a:r>
            <a:r>
              <a:rPr lang="en-US" altLang="zh-CN"/>
              <a:t>W</a:t>
            </a:r>
            <a:r>
              <a:rPr lang="zh-CN" altLang="en-US"/>
              <a:t>／</a:t>
            </a:r>
            <a:r>
              <a:rPr lang="en-US" altLang="zh-CN"/>
              <a:t>R#</a:t>
            </a:r>
            <a:r>
              <a:rPr lang="zh-CN" altLang="en-US"/>
              <a:t>＝</a:t>
            </a:r>
            <a:r>
              <a:rPr lang="en-US" altLang="zh-CN"/>
              <a:t>0(23)</a:t>
            </a:r>
            <a:r>
              <a:rPr lang="zh-CN" altLang="en-US"/>
              <a:t>。从存储器取指令送数据总线。</a:t>
            </a:r>
            <a:endParaRPr lang="zh-CN" altLang="en-US"/>
          </a:p>
          <a:p>
            <a:pPr lvl="1" eaLnBrk="1" hangingPunct="1"/>
            <a:r>
              <a:rPr lang="en-US" altLang="zh-CN"/>
              <a:t>③ </a:t>
            </a:r>
            <a:r>
              <a:rPr lang="zh-CN" altLang="en-US"/>
              <a:t>指令送指令寄存器：</a:t>
            </a:r>
            <a:r>
              <a:rPr lang="en-US" altLang="zh-CN"/>
              <a:t>DB→IR(5)</a:t>
            </a:r>
            <a:endParaRPr lang="en-US" altLang="zh-CN"/>
          </a:p>
          <a:p>
            <a:pPr lvl="1" eaLnBrk="1" hangingPunct="1"/>
            <a:r>
              <a:rPr lang="en-US" altLang="zh-CN"/>
              <a:t>④ </a:t>
            </a:r>
            <a:r>
              <a:rPr lang="zh-CN" altLang="en-US"/>
              <a:t>程序计数器</a:t>
            </a:r>
            <a:r>
              <a:rPr lang="en-US" altLang="zh-CN"/>
              <a:t>+1</a:t>
            </a:r>
            <a:r>
              <a:rPr lang="zh-CN" altLang="en-US"/>
              <a:t>：</a:t>
            </a:r>
            <a:r>
              <a:rPr lang="en-US" altLang="zh-CN"/>
              <a:t>PC+1(3)</a:t>
            </a:r>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sz="3200" dirty="0"/>
              <a:t>用逻辑式表示取指周期所需控制信号</a:t>
            </a:r>
            <a:endParaRPr lang="zh-CN" altLang="en-US" sz="3200" dirty="0"/>
          </a:p>
        </p:txBody>
      </p:sp>
      <p:sp>
        <p:nvSpPr>
          <p:cNvPr id="150533" name="Rectangle 2"/>
          <p:cNvSpPr>
            <a:spLocks noGrp="1"/>
          </p:cNvSpPr>
          <p:nvPr>
            <p:ph idx="1"/>
          </p:nvPr>
        </p:nvSpPr>
        <p:spPr/>
        <p:txBody>
          <a:bodyPr/>
          <a:lstStyle/>
          <a:p>
            <a:pPr eaLnBrk="1" hangingPunct="1"/>
            <a:r>
              <a:rPr lang="en-US" altLang="zh-CN"/>
              <a:t>	PC→AB</a:t>
            </a:r>
            <a:r>
              <a:rPr lang="zh-CN" altLang="en-US"/>
              <a:t>＝加法指令</a:t>
            </a:r>
            <a:r>
              <a:rPr lang="en-US" altLang="zh-CN">
                <a:latin typeface="Arial" panose="020B0604020202020204" pitchFamily="34" charset="0"/>
              </a:rPr>
              <a:t>·</a:t>
            </a:r>
            <a:r>
              <a:rPr lang="en-US" altLang="zh-CN"/>
              <a:t>cy1		(6.6)</a:t>
            </a:r>
            <a:endParaRPr lang="en-US" altLang="zh-CN"/>
          </a:p>
          <a:p>
            <a:pPr eaLnBrk="1" hangingPunct="1"/>
            <a:r>
              <a:rPr lang="en-US" altLang="zh-CN"/>
              <a:t>	ADS</a:t>
            </a:r>
            <a:r>
              <a:rPr lang="zh-CN" altLang="en-US"/>
              <a:t>＝加法指令</a:t>
            </a:r>
            <a:r>
              <a:rPr lang="en-US" altLang="zh-CN">
                <a:latin typeface="Arial" panose="020B0604020202020204" pitchFamily="34" charset="0"/>
              </a:rPr>
              <a:t>·</a:t>
            </a:r>
            <a:r>
              <a:rPr lang="en-US" altLang="zh-CN"/>
              <a:t>cy1</a:t>
            </a:r>
            <a:r>
              <a:rPr lang="en-US" altLang="zh-CN">
                <a:latin typeface="Arial" panose="020B0604020202020204" pitchFamily="34" charset="0"/>
              </a:rPr>
              <a:t>·</a:t>
            </a:r>
            <a:r>
              <a:rPr lang="en-US" altLang="zh-CN"/>
              <a:t>T1		(6.7)</a:t>
            </a:r>
            <a:endParaRPr lang="en-US" altLang="zh-CN"/>
          </a:p>
          <a:p>
            <a:pPr eaLnBrk="1" hangingPunct="1"/>
            <a:r>
              <a:rPr lang="en-US" altLang="zh-CN"/>
              <a:t>	M/IO</a:t>
            </a:r>
            <a:r>
              <a:rPr lang="zh-CN" altLang="en-US"/>
              <a:t>＝加法指令</a:t>
            </a:r>
            <a:r>
              <a:rPr lang="en-US" altLang="zh-CN">
                <a:latin typeface="Arial" panose="020B0604020202020204" pitchFamily="34" charset="0"/>
              </a:rPr>
              <a:t>·</a:t>
            </a:r>
            <a:r>
              <a:rPr lang="en-US" altLang="zh-CN"/>
              <a:t>cy1		(6.8)</a:t>
            </a:r>
            <a:endParaRPr lang="en-US" altLang="zh-CN"/>
          </a:p>
          <a:p>
            <a:pPr eaLnBrk="1" hangingPunct="1"/>
            <a:r>
              <a:rPr lang="en-US" altLang="zh-CN"/>
              <a:t>	W/R</a:t>
            </a:r>
            <a:r>
              <a:rPr lang="zh-CN" altLang="en-US"/>
              <a:t>＝加法指令</a:t>
            </a:r>
            <a:r>
              <a:rPr lang="en-US" altLang="zh-CN">
                <a:latin typeface="Arial" panose="020B0604020202020204" pitchFamily="34" charset="0"/>
              </a:rPr>
              <a:t>·</a:t>
            </a:r>
            <a:r>
              <a:rPr lang="en-US" altLang="zh-CN"/>
              <a:t>cy1		(6.9)</a:t>
            </a:r>
            <a:endParaRPr lang="en-US" altLang="zh-CN"/>
          </a:p>
          <a:p>
            <a:pPr eaLnBrk="1" hangingPunct="1"/>
            <a:r>
              <a:rPr lang="en-US" altLang="zh-CN"/>
              <a:t>	DB→IR</a:t>
            </a:r>
            <a:r>
              <a:rPr lang="zh-CN" altLang="en-US"/>
              <a:t>＝加法指令</a:t>
            </a:r>
            <a:r>
              <a:rPr lang="en-US" altLang="zh-CN">
                <a:latin typeface="Arial" panose="020B0604020202020204" pitchFamily="34" charset="0"/>
              </a:rPr>
              <a:t>·</a:t>
            </a:r>
            <a:r>
              <a:rPr lang="en-US" altLang="zh-CN"/>
              <a:t>cy1		(6.10)</a:t>
            </a:r>
            <a:endParaRPr lang="en-US" altLang="zh-CN"/>
          </a:p>
          <a:p>
            <a:pPr eaLnBrk="1" hangingPunct="1"/>
            <a:r>
              <a:rPr lang="en-US" altLang="zh-CN"/>
              <a:t>	PC+1</a:t>
            </a:r>
            <a:r>
              <a:rPr lang="zh-CN" altLang="en-US"/>
              <a:t>＝加法指令</a:t>
            </a:r>
            <a:r>
              <a:rPr lang="en-US" altLang="zh-CN">
                <a:latin typeface="Arial" panose="020B0604020202020204" pitchFamily="34" charset="0"/>
              </a:rPr>
              <a:t>·</a:t>
            </a:r>
            <a:r>
              <a:rPr lang="en-US" altLang="zh-CN"/>
              <a:t>cy1		(6.11)</a:t>
            </a:r>
            <a:endParaRPr lang="zh-CN" altLang="en-US"/>
          </a:p>
        </p:txBody>
      </p:sp>
      <p:sp>
        <p:nvSpPr>
          <p:cNvPr id="150534" name="Line 5"/>
          <p:cNvSpPr>
            <a:spLocks noChangeShapeType="1"/>
          </p:cNvSpPr>
          <p:nvPr/>
        </p:nvSpPr>
        <p:spPr bwMode="auto">
          <a:xfrm>
            <a:off x="2913063" y="3289300"/>
            <a:ext cx="20161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35" name="Line 6"/>
          <p:cNvSpPr>
            <a:spLocks noChangeShapeType="1"/>
          </p:cNvSpPr>
          <p:nvPr/>
        </p:nvSpPr>
        <p:spPr bwMode="auto">
          <a:xfrm>
            <a:off x="2265363" y="2786063"/>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36" name="Line 7"/>
          <p:cNvSpPr>
            <a:spLocks noChangeShapeType="1"/>
          </p:cNvSpPr>
          <p:nvPr/>
        </p:nvSpPr>
        <p:spPr bwMode="auto">
          <a:xfrm>
            <a:off x="2265363" y="328930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一个问题？</a:t>
            </a:r>
            <a:endParaRPr lang="zh-CN" altLang="en-US" dirty="0"/>
          </a:p>
        </p:txBody>
      </p:sp>
      <p:sp>
        <p:nvSpPr>
          <p:cNvPr id="152581" name="Rectangle 2"/>
          <p:cNvSpPr>
            <a:spLocks noGrp="1"/>
          </p:cNvSpPr>
          <p:nvPr>
            <p:ph idx="1"/>
          </p:nvPr>
        </p:nvSpPr>
        <p:spPr/>
        <p:txBody>
          <a:bodyPr/>
          <a:lstStyle/>
          <a:p>
            <a:pPr eaLnBrk="1" hangingPunct="1"/>
            <a:r>
              <a:rPr lang="zh-CN" altLang="en-US"/>
              <a:t>公式</a:t>
            </a:r>
            <a:r>
              <a:rPr lang="en-US" altLang="zh-CN"/>
              <a:t>6.6</a:t>
            </a:r>
            <a:r>
              <a:rPr lang="zh-CN" altLang="en-US"/>
              <a:t>～</a:t>
            </a:r>
            <a:r>
              <a:rPr lang="en-US" altLang="zh-CN"/>
              <a:t>6.11</a:t>
            </a:r>
            <a:r>
              <a:rPr lang="zh-CN" altLang="en-US"/>
              <a:t>存在一个问题</a:t>
            </a:r>
            <a:endParaRPr lang="zh-CN" altLang="en-US"/>
          </a:p>
          <a:p>
            <a:pPr lvl="1" eaLnBrk="1" hangingPunct="1"/>
            <a:r>
              <a:rPr lang="zh-CN" altLang="en-US"/>
              <a:t>在取指周期，当前这条指令尚未取出，在</a:t>
            </a:r>
            <a:r>
              <a:rPr lang="en-US" altLang="zh-CN"/>
              <a:t>IR</a:t>
            </a:r>
            <a:r>
              <a:rPr lang="zh-CN" altLang="en-US"/>
              <a:t>中保留的还是上一条指令内容，因此不可能用它来产生控制本条指令所需的信号。</a:t>
            </a:r>
            <a:endParaRPr lang="en-US" altLang="zh-CN"/>
          </a:p>
          <a:p>
            <a:pPr eaLnBrk="1" hangingPunct="1"/>
            <a:r>
              <a:rPr lang="zh-CN" altLang="en-US"/>
              <a:t>在取指周期只允许安排与指令类型无关的操作，因此应将这些公式中的</a:t>
            </a:r>
            <a:r>
              <a:rPr lang="zh-CN" altLang="en-US">
                <a:latin typeface="Arial" panose="020B0604020202020204" pitchFamily="34" charset="0"/>
              </a:rPr>
              <a:t>“</a:t>
            </a:r>
            <a:r>
              <a:rPr lang="zh-CN" altLang="en-US"/>
              <a:t>加法指令</a:t>
            </a:r>
            <a:r>
              <a:rPr lang="zh-CN" altLang="en-US">
                <a:latin typeface="Arial" panose="020B0604020202020204" pitchFamily="34" charset="0"/>
              </a:rPr>
              <a:t>”</a:t>
            </a:r>
            <a:r>
              <a:rPr lang="zh-CN" altLang="en-US"/>
              <a:t>取消</a:t>
            </a:r>
            <a:r>
              <a:rPr lang="zh-CN"/>
              <a:t>：</a:t>
            </a:r>
            <a:endParaRPr lang="zh-CN"/>
          </a:p>
          <a:p>
            <a:pPr eaLnBrk="1" hangingPunct="1"/>
            <a:r>
              <a:rPr lang="en-US" altLang="zh-CN">
                <a:sym typeface="+mn-ea"/>
              </a:rPr>
              <a:t>PC→AB</a:t>
            </a:r>
            <a:r>
              <a:rPr lang="zh-CN" altLang="en-US">
                <a:sym typeface="+mn-ea"/>
              </a:rPr>
              <a:t>＝加法指令</a:t>
            </a:r>
            <a:r>
              <a:rPr lang="en-US" altLang="zh-CN">
                <a:latin typeface="Arial" panose="020B0604020202020204" pitchFamily="34" charset="0"/>
                <a:sym typeface="+mn-ea"/>
              </a:rPr>
              <a:t>·</a:t>
            </a:r>
            <a:r>
              <a:rPr lang="en-US" altLang="zh-CN">
                <a:sym typeface="+mn-ea"/>
              </a:rPr>
              <a:t>cy1 </a:t>
            </a:r>
            <a:r>
              <a:rPr lang="en-US" altLang="zh-CN">
                <a:solidFill>
                  <a:srgbClr val="FF0000"/>
                </a:solidFill>
                <a:sym typeface="+mn-ea"/>
              </a:rPr>
              <a:t> </a:t>
            </a:r>
            <a:r>
              <a:rPr lang="zh-CN" altLang="en-US">
                <a:solidFill>
                  <a:srgbClr val="FF0000"/>
                </a:solidFill>
                <a:sym typeface="+mn-ea"/>
              </a:rPr>
              <a:t>改为</a:t>
            </a:r>
            <a:r>
              <a:rPr lang="en-US" altLang="zh-CN">
                <a:sym typeface="+mn-ea"/>
              </a:rPr>
              <a:t>  </a:t>
            </a:r>
            <a:r>
              <a:rPr lang="en-US" altLang="zh-CN"/>
              <a:t>PC→AB</a:t>
            </a:r>
            <a:r>
              <a:rPr lang="zh-CN" altLang="en-US"/>
              <a:t>＝</a:t>
            </a:r>
            <a:r>
              <a:rPr lang="en-US" altLang="zh-CN"/>
              <a:t>cy1	</a:t>
            </a:r>
            <a:endParaRPr lang="en-US" altLang="zh-CN"/>
          </a:p>
          <a:p>
            <a:pPr eaLnBrk="1" hangingPunct="1"/>
            <a:r>
              <a:rPr lang="zh-CN"/>
              <a:t>取值周期中的其他控制信号的逻辑表达式</a:t>
            </a:r>
            <a:r>
              <a:rPr lang="zh-CN" altLang="en-US"/>
              <a:t>同样修改。</a:t>
            </a:r>
            <a:endParaRPr lang="zh-CN" altLang="en-US"/>
          </a:p>
          <a:p>
            <a:pPr eaLnBrk="1" hangingPunct="1"/>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计算地址周期</a:t>
            </a:r>
            <a:r>
              <a:rPr lang="en-US" altLang="zh-CN" dirty="0"/>
              <a:t>cy2</a:t>
            </a:r>
            <a:endParaRPr lang="zh-CN" altLang="en-US" dirty="0"/>
          </a:p>
        </p:txBody>
      </p:sp>
      <p:sp>
        <p:nvSpPr>
          <p:cNvPr id="397314" name="Rectangle 2"/>
          <p:cNvSpPr>
            <a:spLocks noGrp="1" noChangeArrowheads="1"/>
          </p:cNvSpPr>
          <p:nvPr>
            <p:ph idx="1"/>
          </p:nvPr>
        </p:nvSpPr>
        <p:spPr>
          <a:xfrm>
            <a:off x="714375" y="1357313"/>
            <a:ext cx="7929563" cy="5143500"/>
          </a:xfrm>
        </p:spPr>
        <p:txBody>
          <a:bodyPr rtlCol="0">
            <a:normAutofit lnSpcReduction="10000"/>
          </a:bodyPr>
          <a:lstStyle/>
          <a:p>
            <a:pPr eaLnBrk="1" fontAlgn="auto" hangingPunct="1">
              <a:spcAft>
                <a:spcPts val="0"/>
              </a:spcAft>
              <a:defRPr/>
            </a:pPr>
            <a:r>
              <a:rPr lang="zh-CN" altLang="en-US" dirty="0"/>
              <a:t>计算地址周期</a:t>
            </a:r>
            <a:r>
              <a:rPr lang="en-US" altLang="zh-CN" dirty="0"/>
              <a:t>cy2</a:t>
            </a:r>
            <a:r>
              <a:rPr lang="zh-CN" altLang="en-US" dirty="0"/>
              <a:t>完成有效地址的计算</a:t>
            </a:r>
            <a:r>
              <a:rPr lang="en-US" altLang="zh-CN" dirty="0"/>
              <a:t>((rs1)+</a:t>
            </a:r>
            <a:r>
              <a:rPr lang="en-US" altLang="zh-CN" dirty="0" err="1"/>
              <a:t>Disp</a:t>
            </a:r>
            <a:r>
              <a:rPr lang="en-US" altLang="zh-CN" dirty="0"/>
              <a:t>)</a:t>
            </a:r>
            <a:r>
              <a:rPr lang="zh-CN" altLang="en-US" dirty="0"/>
              <a:t>。</a:t>
            </a:r>
            <a:endParaRPr lang="en-US" altLang="zh-CN" dirty="0"/>
          </a:p>
          <a:p>
            <a:pPr marL="484505" lvl="1" eaLnBrk="1" fontAlgn="auto" hangingPunct="1">
              <a:spcAft>
                <a:spcPts val="0"/>
              </a:spcAft>
              <a:defRPr/>
            </a:pPr>
            <a:r>
              <a:rPr lang="zh-CN" altLang="en-US" dirty="0"/>
              <a:t>要将</a:t>
            </a:r>
            <a:r>
              <a:rPr lang="en-US" altLang="zh-CN" dirty="0"/>
              <a:t>rs1</a:t>
            </a:r>
            <a:r>
              <a:rPr lang="zh-CN" altLang="en-US" dirty="0"/>
              <a:t>的内容取出与</a:t>
            </a:r>
            <a:r>
              <a:rPr lang="en-US" altLang="zh-CN" dirty="0"/>
              <a:t>IR</a:t>
            </a:r>
            <a:r>
              <a:rPr lang="zh-CN" altLang="en-US" dirty="0"/>
              <a:t>中的位移量一起送</a:t>
            </a:r>
            <a:r>
              <a:rPr lang="en-US" altLang="zh-CN" dirty="0"/>
              <a:t>ALU</a:t>
            </a:r>
            <a:r>
              <a:rPr lang="zh-CN" altLang="en-US" dirty="0"/>
              <a:t>，发出</a:t>
            </a:r>
            <a:r>
              <a:rPr lang="en-US" altLang="zh-CN" b="1" dirty="0">
                <a:solidFill>
                  <a:srgbClr val="FF0000"/>
                </a:solidFill>
              </a:rPr>
              <a:t>rs1→GR</a:t>
            </a:r>
            <a:r>
              <a:rPr lang="en-US" altLang="zh-CN" dirty="0"/>
              <a:t>(</a:t>
            </a:r>
            <a:r>
              <a:rPr lang="zh-CN" altLang="en-US" dirty="0"/>
              <a:t>送通用寄存器地址</a:t>
            </a:r>
            <a:r>
              <a:rPr lang="en-US" altLang="zh-CN" dirty="0"/>
              <a:t>)</a:t>
            </a:r>
            <a:r>
              <a:rPr lang="zh-CN" altLang="en-US" dirty="0"/>
              <a:t>，</a:t>
            </a:r>
            <a:r>
              <a:rPr lang="en-US" altLang="zh-CN" b="1" dirty="0">
                <a:solidFill>
                  <a:srgbClr val="FF0000"/>
                </a:solidFill>
              </a:rPr>
              <a:t>(rs1)→ALU</a:t>
            </a:r>
            <a:r>
              <a:rPr lang="zh-CN" altLang="en-US" dirty="0"/>
              <a:t>，</a:t>
            </a:r>
            <a:r>
              <a:rPr lang="en-US" altLang="zh-CN" b="1" dirty="0" err="1">
                <a:solidFill>
                  <a:srgbClr val="FF0000"/>
                </a:solidFill>
              </a:rPr>
              <a:t>Disp→ALU</a:t>
            </a:r>
            <a:r>
              <a:rPr lang="zh-CN" altLang="en-US" dirty="0"/>
              <a:t>以及</a:t>
            </a:r>
            <a:r>
              <a:rPr lang="zh-CN" altLang="en-US" dirty="0">
                <a:latin typeface="Arial" panose="020B0604020202020204"/>
              </a:rPr>
              <a:t>“</a:t>
            </a:r>
            <a:r>
              <a:rPr lang="en-US" altLang="zh-CN" b="1" dirty="0">
                <a:solidFill>
                  <a:srgbClr val="FF0000"/>
                </a:solidFill>
              </a:rPr>
              <a:t>+</a:t>
            </a:r>
            <a:r>
              <a:rPr lang="en-US" altLang="zh-CN" dirty="0">
                <a:latin typeface="Arial" panose="020B0604020202020204"/>
              </a:rPr>
              <a:t>”</a:t>
            </a:r>
            <a:r>
              <a:rPr lang="zh-CN" altLang="en-US" dirty="0"/>
              <a:t>命令，最后将运算结果送地址总线，发出</a:t>
            </a:r>
            <a:r>
              <a:rPr lang="en-US" altLang="zh-CN" b="1" dirty="0">
                <a:solidFill>
                  <a:srgbClr val="FF0000"/>
                </a:solidFill>
              </a:rPr>
              <a:t>ALU→AR</a:t>
            </a:r>
            <a:r>
              <a:rPr lang="zh-CN" altLang="en-US" dirty="0"/>
              <a:t>信号。</a:t>
            </a:r>
            <a:endParaRPr lang="zh-CN" altLang="en-US" dirty="0"/>
          </a:p>
          <a:p>
            <a:pPr eaLnBrk="1" fontAlgn="auto" hangingPunct="1">
              <a:spcAft>
                <a:spcPts val="0"/>
              </a:spcAft>
              <a:defRPr/>
            </a:pPr>
            <a:r>
              <a:rPr lang="zh-CN" altLang="en-US" dirty="0"/>
              <a:t>列出逻辑表达式</a:t>
            </a:r>
            <a:endParaRPr lang="zh-CN" altLang="en-US" dirty="0"/>
          </a:p>
          <a:p>
            <a:pPr marL="484505" lvl="1" eaLnBrk="1" fontAlgn="auto" hangingPunct="1">
              <a:spcAft>
                <a:spcPts val="0"/>
              </a:spcAft>
              <a:defRPr/>
            </a:pPr>
            <a:r>
              <a:rPr lang="en-US" altLang="zh-CN" dirty="0"/>
              <a:t>	rs1→GR</a:t>
            </a:r>
            <a:r>
              <a:rPr lang="zh-CN" altLang="en-US" dirty="0"/>
              <a:t>＝加法指令</a:t>
            </a:r>
            <a:r>
              <a:rPr lang="en-US" altLang="zh-CN" dirty="0">
                <a:latin typeface="Arial" panose="020B0604020202020204"/>
              </a:rPr>
              <a:t>·</a:t>
            </a:r>
            <a:r>
              <a:rPr lang="en-US" altLang="zh-CN" dirty="0"/>
              <a:t>cy2			(6.13)</a:t>
            </a:r>
            <a:endParaRPr lang="en-US" altLang="zh-CN" dirty="0"/>
          </a:p>
          <a:p>
            <a:pPr marL="484505" lvl="1" eaLnBrk="1" fontAlgn="auto" hangingPunct="1">
              <a:spcAft>
                <a:spcPts val="0"/>
              </a:spcAft>
              <a:defRPr/>
            </a:pPr>
            <a:r>
              <a:rPr lang="en-US" altLang="zh-CN" dirty="0"/>
              <a:t>	(rs1)→ALU</a:t>
            </a:r>
            <a:r>
              <a:rPr lang="zh-CN" altLang="en-US" dirty="0"/>
              <a:t>＝加法指令</a:t>
            </a:r>
            <a:r>
              <a:rPr lang="en-US" altLang="zh-CN" dirty="0">
                <a:latin typeface="Arial" panose="020B0604020202020204"/>
              </a:rPr>
              <a:t>·</a:t>
            </a:r>
            <a:r>
              <a:rPr lang="en-US" altLang="zh-CN" dirty="0"/>
              <a:t>cy2		(6.14)</a:t>
            </a:r>
            <a:endParaRPr lang="en-US" altLang="zh-CN" dirty="0"/>
          </a:p>
          <a:p>
            <a:pPr marL="484505" lvl="1" eaLnBrk="1" fontAlgn="auto" hangingPunct="1">
              <a:spcAft>
                <a:spcPts val="0"/>
              </a:spcAft>
              <a:defRPr/>
            </a:pPr>
            <a:r>
              <a:rPr lang="en-US" altLang="zh-CN" dirty="0"/>
              <a:t>	</a:t>
            </a:r>
            <a:r>
              <a:rPr lang="en-US" altLang="zh-CN" dirty="0">
                <a:latin typeface="Arial" panose="020B0604020202020204"/>
              </a:rPr>
              <a:t>…</a:t>
            </a:r>
            <a:endParaRPr lang="en-US" altLang="zh-CN" dirty="0"/>
          </a:p>
          <a:p>
            <a:pPr marL="484505" lvl="1" eaLnBrk="1" fontAlgn="auto" hangingPunct="1">
              <a:spcAft>
                <a:spcPts val="0"/>
              </a:spcAft>
              <a:defRPr/>
            </a:pPr>
            <a:r>
              <a:rPr lang="en-US" altLang="zh-CN" dirty="0"/>
              <a:t>	ALU→AR</a:t>
            </a:r>
            <a:r>
              <a:rPr lang="zh-CN" altLang="en-US" dirty="0"/>
              <a:t>＝加法指令</a:t>
            </a:r>
            <a:r>
              <a:rPr lang="en-US" altLang="zh-CN" dirty="0">
                <a:latin typeface="Arial" panose="020B0604020202020204"/>
              </a:rPr>
              <a:t>·</a:t>
            </a:r>
            <a:r>
              <a:rPr lang="en-US" altLang="zh-CN" dirty="0"/>
              <a:t>cy2			(6.15)</a:t>
            </a:r>
            <a:endParaRPr lang="en-US" altLang="zh-CN" dirty="0"/>
          </a:p>
          <a:p>
            <a:pPr eaLnBrk="1" fontAlgn="auto" hangingPunct="1">
              <a:spcAft>
                <a:spcPts val="0"/>
              </a:spcAft>
              <a:defRPr/>
            </a:pPr>
            <a:r>
              <a:rPr lang="zh-CN" altLang="en-US" dirty="0"/>
              <a:t>按同样方法列出后面两个机器周期所需产生的控制信号的逻辑表达式。</a:t>
            </a:r>
            <a:endParaRPr lang="zh-CN" altLang="en-US"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操作控制信号的产生</a:t>
            </a:r>
            <a:endParaRPr lang="zh-CN" altLang="en-US" dirty="0"/>
          </a:p>
        </p:txBody>
      </p:sp>
      <p:sp>
        <p:nvSpPr>
          <p:cNvPr id="156677" name="Rectangle 2"/>
          <p:cNvSpPr>
            <a:spLocks noGrp="1"/>
          </p:cNvSpPr>
          <p:nvPr>
            <p:ph idx="1"/>
          </p:nvPr>
        </p:nvSpPr>
        <p:spPr/>
        <p:txBody>
          <a:bodyPr/>
          <a:lstStyle/>
          <a:p>
            <a:pPr eaLnBrk="1" hangingPunct="1"/>
            <a:r>
              <a:rPr lang="zh-CN" altLang="en-US"/>
              <a:t>对每一条指令都进行同样的分析，得出逻辑表达式。</a:t>
            </a:r>
            <a:endParaRPr lang="zh-CN" altLang="en-US"/>
          </a:p>
        </p:txBody>
      </p:sp>
      <p:graphicFrame>
        <p:nvGraphicFramePr>
          <p:cNvPr id="156678" name="Object 2"/>
          <p:cNvGraphicFramePr>
            <a:graphicFrameLocks noChangeAspect="1"/>
          </p:cNvGraphicFramePr>
          <p:nvPr/>
        </p:nvGraphicFramePr>
        <p:xfrm>
          <a:off x="357188" y="2714625"/>
          <a:ext cx="8650287" cy="1643063"/>
        </p:xfrm>
        <a:graphic>
          <a:graphicData uri="http://schemas.openxmlformats.org/presentationml/2006/ole">
            <mc:AlternateContent xmlns:mc="http://schemas.openxmlformats.org/markup-compatibility/2006">
              <mc:Choice xmlns:v="urn:schemas-microsoft-com:vml" Requires="v">
                <p:oleObj spid="_x0000_s2" name="位图图像" r:id="rId1" imgW="7048500" imgH="1190625" progId="PBrush">
                  <p:embed/>
                </p:oleObj>
              </mc:Choice>
              <mc:Fallback>
                <p:oleObj name="位图图像" r:id="rId1" imgW="7048500" imgH="1190625"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2714625"/>
                        <a:ext cx="8650287"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
        <p:nvSpPr>
          <p:cNvPr id="5" name="矩形 4"/>
          <p:cNvSpPr/>
          <p:nvPr/>
        </p:nvSpPr>
        <p:spPr>
          <a:xfrm>
            <a:off x="4211955" y="3140710"/>
            <a:ext cx="1080135" cy="288290"/>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 name="矩形 5"/>
          <p:cNvSpPr/>
          <p:nvPr/>
        </p:nvSpPr>
        <p:spPr>
          <a:xfrm>
            <a:off x="7380605" y="2997200"/>
            <a:ext cx="1511935" cy="431800"/>
          </a:xfrm>
          <a:prstGeom prst="rect">
            <a:avLst/>
          </a:prstGeom>
          <a:ln>
            <a:solidFill>
              <a:srgbClr val="C0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 name="文本框 6"/>
          <p:cNvSpPr txBox="1"/>
          <p:nvPr/>
        </p:nvSpPr>
        <p:spPr>
          <a:xfrm>
            <a:off x="780415" y="3896995"/>
            <a:ext cx="3048000" cy="460375"/>
          </a:xfrm>
          <a:prstGeom prst="rect">
            <a:avLst/>
          </a:prstGeom>
          <a:noFill/>
        </p:spPr>
        <p:txBody>
          <a:bodyPr wrap="square" rtlCol="0">
            <a:spAutoFit/>
          </a:bodyPr>
          <a:lstStyle/>
          <a:p>
            <a:r>
              <a:rPr lang="en-US" altLang="zh-CN" sz="2400" b="1"/>
              <a:t>cy</a:t>
            </a:r>
            <a:r>
              <a:rPr lang="en-US" altLang="zh-CN" sz="2400" b="1">
                <a:solidFill>
                  <a:srgbClr val="FF0000"/>
                </a:solidFill>
              </a:rPr>
              <a:t>xx</a:t>
            </a:r>
            <a:endParaRPr lang="en-US" altLang="zh-CN" sz="2400" b="1">
              <a:solidFill>
                <a:srgbClr val="FF0000"/>
              </a:solidFill>
            </a:endParaRPr>
          </a:p>
        </p:txBody>
      </p:sp>
    </p:spTree>
  </p:cSld>
  <p:clrMapOvr>
    <a:masterClrMapping/>
  </p:clrMapOvr>
  <p:transition>
    <p:cove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idx="1"/>
          </p:nvPr>
        </p:nvSpPr>
        <p:spPr>
          <a:xfrm>
            <a:off x="714375" y="357505"/>
            <a:ext cx="8162925" cy="6143625"/>
          </a:xfrm>
        </p:spPr>
        <p:txBody>
          <a:bodyPr rtlCol="0">
            <a:normAutofit fontScale="90000"/>
          </a:bodyPr>
          <a:lstStyle/>
          <a:p>
            <a:pPr eaLnBrk="1" fontAlgn="auto" hangingPunct="1">
              <a:spcAft>
                <a:spcPts val="0"/>
              </a:spcAft>
              <a:defRPr/>
            </a:pPr>
            <a:r>
              <a:rPr lang="zh-CN" altLang="en-US" sz="2600" dirty="0">
                <a:solidFill>
                  <a:srgbClr val="FF0000"/>
                </a:solidFill>
              </a:rPr>
              <a:t>对每一条指令都进行同样的分析</a:t>
            </a:r>
            <a:r>
              <a:rPr lang="zh-CN" altLang="en-US" sz="2600" dirty="0"/>
              <a:t>，得出逻辑表达式。</a:t>
            </a:r>
            <a:endParaRPr lang="zh-CN" altLang="en-US" sz="2600" dirty="0"/>
          </a:p>
          <a:p>
            <a:pPr eaLnBrk="1" fontAlgn="auto" hangingPunct="1">
              <a:spcAft>
                <a:spcPts val="0"/>
              </a:spcAft>
              <a:defRPr/>
            </a:pPr>
            <a:r>
              <a:rPr lang="zh-CN" altLang="en-US" sz="2600" dirty="0"/>
              <a:t>对所有指令的全部表达式进行</a:t>
            </a:r>
            <a:r>
              <a:rPr lang="zh-CN" altLang="en-US" sz="2600" dirty="0">
                <a:highlight>
                  <a:srgbClr val="FFFF00"/>
                </a:highlight>
              </a:rPr>
              <a:t>综合分析</a:t>
            </a:r>
            <a:r>
              <a:rPr lang="zh-CN" altLang="en-US" sz="2600" dirty="0"/>
              <a:t>后可得出下述结论：</a:t>
            </a:r>
            <a:endParaRPr lang="zh-CN" altLang="en-US" sz="2600" dirty="0"/>
          </a:p>
          <a:p>
            <a:pPr marL="484505" lvl="1" eaLnBrk="1" fontAlgn="auto" hangingPunct="1">
              <a:spcAft>
                <a:spcPts val="0"/>
              </a:spcAft>
              <a:defRPr/>
            </a:pPr>
            <a:r>
              <a:rPr lang="en-US" altLang="zh-CN" sz="2400" dirty="0"/>
              <a:t>(1) </a:t>
            </a:r>
            <a:r>
              <a:rPr lang="zh-CN" altLang="en-US" sz="2400" dirty="0"/>
              <a:t>取指周期</a:t>
            </a:r>
            <a:r>
              <a:rPr lang="en-US" altLang="zh-CN" sz="2400" dirty="0"/>
              <a:t>cy1</a:t>
            </a:r>
            <a:r>
              <a:rPr lang="zh-CN" altLang="en-US" sz="2400" dirty="0"/>
              <a:t>所产生的信号，对所有指令都是相同的，即与当前执行的指令无关，逻辑表达式得到最简单的形式。</a:t>
            </a:r>
            <a:endParaRPr lang="en-US" altLang="zh-CN" sz="2400" dirty="0"/>
          </a:p>
          <a:p>
            <a:pPr marL="484505" lvl="1" eaLnBrk="1" fontAlgn="auto" hangingPunct="1">
              <a:spcAft>
                <a:spcPts val="0"/>
              </a:spcAft>
              <a:defRPr/>
            </a:pPr>
            <a:r>
              <a:rPr lang="en-US" altLang="zh-CN" sz="2400" dirty="0"/>
              <a:t>(2) </a:t>
            </a:r>
            <a:r>
              <a:rPr lang="zh-CN" altLang="en-US" sz="2400" dirty="0"/>
              <a:t>通常，同一个控制信号在若干条指令的某些周期</a:t>
            </a:r>
            <a:r>
              <a:rPr lang="en-US" altLang="zh-CN" sz="2400" dirty="0"/>
              <a:t>(</a:t>
            </a:r>
            <a:r>
              <a:rPr lang="zh-CN" altLang="en-US" sz="2400" dirty="0"/>
              <a:t>或再加上一些条件</a:t>
            </a:r>
            <a:r>
              <a:rPr lang="en-US" altLang="zh-CN" sz="2400" dirty="0"/>
              <a:t>)</a:t>
            </a:r>
            <a:r>
              <a:rPr lang="zh-CN" altLang="en-US" sz="2400" dirty="0"/>
              <a:t>中都需要，为此需要把它们组合起来。</a:t>
            </a:r>
            <a:endParaRPr lang="en-US" altLang="zh-CN" sz="2400" dirty="0"/>
          </a:p>
          <a:p>
            <a:pPr marL="713105" lvl="2" indent="-456565" defTabSz="0" eaLnBrk="1" fontAlgn="auto" hangingPunct="1">
              <a:spcAft>
                <a:spcPts val="0"/>
              </a:spcAft>
              <a:defRPr/>
            </a:pPr>
            <a:r>
              <a:rPr lang="zh-CN" altLang="en-US" sz="2200" dirty="0"/>
              <a:t>例如，</a:t>
            </a:r>
            <a:r>
              <a:rPr lang="zh-CN" altLang="en-US" sz="2200" dirty="0">
                <a:solidFill>
                  <a:srgbClr val="FF0000"/>
                </a:solidFill>
              </a:rPr>
              <a:t>“</a:t>
            </a:r>
            <a:r>
              <a:rPr lang="en-US" altLang="zh-CN" sz="2200" dirty="0">
                <a:solidFill>
                  <a:srgbClr val="FF0000"/>
                </a:solidFill>
              </a:rPr>
              <a:t>+”</a:t>
            </a:r>
            <a:r>
              <a:rPr lang="zh-CN" altLang="en-US" sz="2200" dirty="0">
                <a:solidFill>
                  <a:srgbClr val="FF0000"/>
                </a:solidFill>
              </a:rPr>
              <a:t>命令</a:t>
            </a:r>
            <a:r>
              <a:rPr lang="zh-CN" altLang="en-US" sz="2200" dirty="0"/>
              <a:t>在加法指令的</a:t>
            </a:r>
            <a:r>
              <a:rPr lang="en-US" altLang="zh-CN" sz="2200" dirty="0"/>
              <a:t>cy2(</a:t>
            </a:r>
            <a:r>
              <a:rPr lang="zh-CN" altLang="en-US" sz="2200" dirty="0"/>
              <a:t>计算有效地址</a:t>
            </a:r>
            <a:r>
              <a:rPr lang="en-US" altLang="zh-CN" sz="2200" dirty="0"/>
              <a:t>)</a:t>
            </a:r>
            <a:r>
              <a:rPr lang="zh-CN" altLang="en-US" sz="2200" dirty="0"/>
              <a:t>与</a:t>
            </a:r>
            <a:r>
              <a:rPr lang="en-US" altLang="zh-CN" sz="2200" dirty="0"/>
              <a:t>cy4(</a:t>
            </a:r>
            <a:r>
              <a:rPr lang="zh-CN" altLang="en-US" sz="2200" dirty="0"/>
              <a:t>操作数相加</a:t>
            </a:r>
            <a:r>
              <a:rPr lang="en-US" altLang="zh-CN" sz="2200" dirty="0"/>
              <a:t>)</a:t>
            </a:r>
            <a:r>
              <a:rPr lang="zh-CN" altLang="en-US" sz="2200" dirty="0"/>
              <a:t>时需要；在减法指令的</a:t>
            </a:r>
            <a:r>
              <a:rPr lang="en-US" altLang="zh-CN" sz="2200" dirty="0"/>
              <a:t>cy2(</a:t>
            </a:r>
            <a:r>
              <a:rPr lang="zh-CN" altLang="en-US" sz="2200" dirty="0"/>
              <a:t>计算有效地址</a:t>
            </a:r>
            <a:r>
              <a:rPr lang="en-US" altLang="zh-CN" sz="2200" dirty="0"/>
              <a:t>)</a:t>
            </a:r>
            <a:r>
              <a:rPr lang="zh-CN" altLang="en-US" sz="2200" dirty="0"/>
              <a:t>时需要；在转移指令的</a:t>
            </a:r>
            <a:r>
              <a:rPr lang="en-US" altLang="zh-CN" sz="2200" dirty="0"/>
              <a:t>cy2(</a:t>
            </a:r>
            <a:r>
              <a:rPr lang="zh-CN" altLang="en-US" sz="2200" dirty="0"/>
              <a:t>计算转移地址</a:t>
            </a:r>
            <a:r>
              <a:rPr lang="en-US" altLang="zh-CN" sz="2200" dirty="0"/>
              <a:t>)</a:t>
            </a:r>
            <a:r>
              <a:rPr lang="zh-CN" altLang="en-US" sz="2200" dirty="0"/>
              <a:t>时需要；</a:t>
            </a:r>
            <a:r>
              <a:rPr lang="en-US" altLang="zh-CN" sz="2200" dirty="0"/>
              <a:t>……</a:t>
            </a:r>
            <a:r>
              <a:rPr lang="zh-CN" altLang="en-US" sz="2200" dirty="0"/>
              <a:t>。</a:t>
            </a:r>
            <a:endParaRPr lang="zh-CN" altLang="en-US" sz="2200" dirty="0"/>
          </a:p>
          <a:p>
            <a:pPr marL="713105" lvl="2" indent="-456565" defTabSz="0" eaLnBrk="1" fontAlgn="auto" hangingPunct="1">
              <a:spcAft>
                <a:spcPts val="0"/>
              </a:spcAft>
              <a:defRPr/>
            </a:pPr>
            <a:r>
              <a:rPr lang="zh-CN" altLang="en-US" sz="2200" dirty="0">
                <a:solidFill>
                  <a:srgbClr val="FF0000"/>
                </a:solidFill>
              </a:rPr>
              <a:t>逻辑表达式</a:t>
            </a:r>
            <a:r>
              <a:rPr lang="zh-CN" altLang="en-US" sz="2200" dirty="0"/>
              <a:t>：</a:t>
            </a:r>
            <a:endParaRPr lang="zh-CN" altLang="en-US" sz="2200" dirty="0"/>
          </a:p>
          <a:p>
            <a:pPr marL="484505" lvl="2" indent="-39370" defTabSz="0" eaLnBrk="1" fontAlgn="auto" latinLnBrk="0" hangingPunct="1">
              <a:spcBef>
                <a:spcPts val="0"/>
              </a:spcBef>
              <a:spcAft>
                <a:spcPts val="0"/>
              </a:spcAft>
              <a:buNone/>
              <a:defRPr/>
            </a:pPr>
            <a:r>
              <a:rPr lang="zh-CN" altLang="en-US" sz="2200" dirty="0"/>
              <a:t>“</a:t>
            </a:r>
            <a:r>
              <a:rPr lang="en-US" altLang="zh-CN" sz="2200" dirty="0"/>
              <a:t>+”</a:t>
            </a:r>
            <a:r>
              <a:rPr lang="zh-CN" altLang="en-US" sz="2200" dirty="0"/>
              <a:t>＝加法指令</a:t>
            </a:r>
            <a:r>
              <a:rPr lang="en-US" altLang="zh-CN" sz="2200" dirty="0"/>
              <a:t>(cy2+cy4)+</a:t>
            </a:r>
            <a:r>
              <a:rPr lang="zh-CN" altLang="en-US" sz="2200" dirty="0"/>
              <a:t>减法指令</a:t>
            </a:r>
            <a:r>
              <a:rPr lang="en-US" altLang="zh-CN" sz="2200" dirty="0"/>
              <a:t>·cy2+</a:t>
            </a:r>
            <a:r>
              <a:rPr lang="zh-CN" altLang="en-US" sz="2200" dirty="0"/>
              <a:t>转移指令</a:t>
            </a:r>
            <a:r>
              <a:rPr lang="en-US" altLang="zh-CN" sz="2200" dirty="0"/>
              <a:t>·cy2+…</a:t>
            </a:r>
            <a:endParaRPr lang="en-US" altLang="zh-CN" sz="2200" dirty="0"/>
          </a:p>
          <a:p>
            <a:pPr marL="484505" lvl="2" indent="-39370" defTabSz="0" eaLnBrk="1" fontAlgn="auto" latinLnBrk="0" hangingPunct="1">
              <a:spcBef>
                <a:spcPts val="0"/>
              </a:spcBef>
              <a:spcAft>
                <a:spcPts val="0"/>
              </a:spcAft>
              <a:buNone/>
              <a:defRPr/>
            </a:pPr>
            <a:r>
              <a:rPr lang="en-US" altLang="zh-CN" sz="2200" dirty="0"/>
              <a:t>        </a:t>
            </a:r>
            <a:r>
              <a:rPr lang="zh-CN" altLang="en-US" sz="2200" dirty="0"/>
              <a:t>＝加法指令</a:t>
            </a:r>
            <a:r>
              <a:rPr lang="en-US" altLang="zh-CN" sz="2200" dirty="0"/>
              <a:t>·cy2+</a:t>
            </a:r>
            <a:r>
              <a:rPr lang="zh-CN" altLang="en-US" sz="2200" dirty="0"/>
              <a:t>加法指令</a:t>
            </a:r>
            <a:r>
              <a:rPr lang="en-US" altLang="zh-CN" sz="2200" dirty="0"/>
              <a:t>·cy4+</a:t>
            </a:r>
            <a:r>
              <a:rPr lang="zh-CN" altLang="en-US" sz="2200" dirty="0"/>
              <a:t>减法指令</a:t>
            </a:r>
            <a:r>
              <a:rPr lang="en-US" altLang="zh-CN" sz="2200" dirty="0"/>
              <a:t>·cy2+</a:t>
            </a:r>
            <a:r>
              <a:rPr lang="zh-CN" altLang="en-US" sz="2200" dirty="0"/>
              <a:t>转移指令</a:t>
            </a:r>
            <a:r>
              <a:rPr lang="en-US" altLang="zh-CN" sz="2200" dirty="0"/>
              <a:t>·cy2+…</a:t>
            </a:r>
            <a:endParaRPr lang="en-US" altLang="zh-CN" sz="22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控制器总框图</a:t>
            </a:r>
            <a:endParaRPr lang="zh-CN" altLang="en-US" dirty="0"/>
          </a:p>
        </p:txBody>
      </p:sp>
      <p:graphicFrame>
        <p:nvGraphicFramePr>
          <p:cNvPr id="160773" name="Object 3"/>
          <p:cNvGraphicFramePr>
            <a:graphicFrameLocks noGrp="1" noChangeAspect="1"/>
          </p:cNvGraphicFramePr>
          <p:nvPr>
            <p:ph idx="1"/>
          </p:nvPr>
        </p:nvGraphicFramePr>
        <p:xfrm>
          <a:off x="615950" y="1285875"/>
          <a:ext cx="8027988" cy="5357813"/>
        </p:xfrm>
        <a:graphic>
          <a:graphicData uri="http://schemas.openxmlformats.org/presentationml/2006/ole">
            <mc:AlternateContent xmlns:mc="http://schemas.openxmlformats.org/markup-compatibility/2006">
              <mc:Choice xmlns:v="urn:schemas-microsoft-com:vml" Requires="v">
                <p:oleObj spid="_x0000_s2" name="位图图像" r:id="rId1" imgW="7162800" imgH="4781550" progId="PBrush">
                  <p:embed/>
                </p:oleObj>
              </mc:Choice>
              <mc:Fallback>
                <p:oleObj name="位图图像" r:id="rId1" imgW="7162800" imgH="4781550" progId="PBrush">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285875"/>
                        <a:ext cx="8027988" cy="535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
        <p:nvSpPr>
          <p:cNvPr id="5" name="文本框 4"/>
          <p:cNvSpPr txBox="1"/>
          <p:nvPr/>
        </p:nvSpPr>
        <p:spPr>
          <a:xfrm>
            <a:off x="2312035" y="5636895"/>
            <a:ext cx="3048000" cy="306705"/>
          </a:xfrm>
          <a:prstGeom prst="rect">
            <a:avLst/>
          </a:prstGeom>
          <a:noFill/>
        </p:spPr>
        <p:txBody>
          <a:bodyPr wrap="square" rtlCol="0">
            <a:spAutoFit/>
          </a:bodyPr>
          <a:lstStyle/>
          <a:p>
            <a:r>
              <a:rPr lang="en-US" altLang="zh-CN" sz="1400" b="1"/>
              <a:t>2</a:t>
            </a:r>
            <a:endParaRPr lang="en-US" altLang="zh-CN" sz="1400" b="1"/>
          </a:p>
        </p:txBody>
      </p:sp>
    </p:spTree>
  </p:cSld>
  <p:clrMapOvr>
    <a:masterClrMapping/>
  </p:clrMapOvr>
  <p:transition>
    <p:cove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硬布线控制逻辑设计中的若干问题</a:t>
            </a:r>
            <a:endParaRPr lang="zh-CN" altLang="en-US" dirty="0"/>
          </a:p>
        </p:txBody>
      </p:sp>
      <p:sp>
        <p:nvSpPr>
          <p:cNvPr id="162821" name="Rectangle 2"/>
          <p:cNvSpPr>
            <a:spLocks noGrp="1"/>
          </p:cNvSpPr>
          <p:nvPr>
            <p:ph idx="1"/>
          </p:nvPr>
        </p:nvSpPr>
        <p:spPr/>
        <p:txBody>
          <a:bodyPr/>
          <a:lstStyle/>
          <a:p>
            <a:pPr eaLnBrk="1" hangingPunct="1"/>
            <a:r>
              <a:rPr lang="en-US" altLang="zh-CN">
                <a:solidFill>
                  <a:srgbClr val="800000"/>
                </a:solidFill>
              </a:rPr>
              <a:t>1. </a:t>
            </a:r>
            <a:r>
              <a:rPr lang="zh-CN" altLang="en-US">
                <a:solidFill>
                  <a:srgbClr val="800000"/>
                </a:solidFill>
              </a:rPr>
              <a:t>指令操作码的代码分配</a:t>
            </a:r>
            <a:endParaRPr lang="zh-CN" altLang="en-US">
              <a:solidFill>
                <a:srgbClr val="800000"/>
              </a:solidFill>
            </a:endParaRPr>
          </a:p>
          <a:p>
            <a:pPr lvl="1" eaLnBrk="1" hangingPunct="1"/>
            <a:r>
              <a:rPr lang="zh-CN" altLang="en-US"/>
              <a:t>指令系统确定后，指令操作码的分配对组合逻辑电路的组成影响很大，合理地分配操作码能节省控制部分的电路、减少延迟时间。 </a:t>
            </a:r>
            <a:endParaRPr lang="zh-CN" altLang="en-US"/>
          </a:p>
          <a:p>
            <a:pPr eaLnBrk="1" hangingPunct="1"/>
            <a:r>
              <a:rPr lang="en-US" altLang="zh-CN">
                <a:solidFill>
                  <a:srgbClr val="800000"/>
                </a:solidFill>
              </a:rPr>
              <a:t>2. </a:t>
            </a:r>
            <a:r>
              <a:rPr lang="zh-CN" altLang="en-US">
                <a:solidFill>
                  <a:srgbClr val="800000"/>
                </a:solidFill>
              </a:rPr>
              <a:t>确定机器周期、节拍与主频</a:t>
            </a:r>
            <a:endParaRPr lang="zh-CN" altLang="en-US">
              <a:solidFill>
                <a:srgbClr val="800000"/>
              </a:solidFill>
            </a:endParaRPr>
          </a:p>
          <a:p>
            <a:pPr lvl="1" eaLnBrk="1" hangingPunct="1"/>
            <a:r>
              <a:rPr lang="zh-CN" altLang="en-US"/>
              <a:t>基本上取决于指令的功能及器件的速度。</a:t>
            </a:r>
            <a:r>
              <a:rPr lang="zh-CN" altLang="en-US">
                <a:solidFill>
                  <a:srgbClr val="FF0000"/>
                </a:solidFill>
              </a:rPr>
              <a:t>一般先考虑几条典型指令</a:t>
            </a:r>
            <a:r>
              <a:rPr lang="zh-CN" altLang="en-US"/>
              <a:t>诸如</a:t>
            </a:r>
            <a:r>
              <a:rPr lang="en-US" altLang="zh-CN"/>
              <a:t>ALU</a:t>
            </a:r>
            <a:r>
              <a:rPr lang="zh-CN" altLang="en-US"/>
              <a:t>指令、转移指令的执行步骤及每一步骤的时间，被选择的典型指令要能反映出计算机的各主要部件的速度。 </a:t>
            </a:r>
            <a:endParaRPr lang="en-US" altLang="zh-CN"/>
          </a:p>
          <a:p>
            <a:pPr lvl="1" eaLnBrk="1" hangingPunct="1"/>
            <a:r>
              <a:rPr lang="zh-CN" altLang="en-US"/>
              <a:t>一般来说机器周期基本上是根据存储器的速度及执行周期的基本时间确定的。随之机器的主频、每一机器周期的节拍</a:t>
            </a:r>
            <a:r>
              <a:rPr lang="en-US" altLang="zh-CN"/>
              <a:t>(</a:t>
            </a:r>
            <a:r>
              <a:rPr lang="zh-CN" altLang="en-US"/>
              <a:t>电位</a:t>
            </a:r>
            <a:r>
              <a:rPr lang="en-US" altLang="zh-CN"/>
              <a:t>)</a:t>
            </a:r>
            <a:r>
              <a:rPr lang="zh-CN" altLang="en-US"/>
              <a:t>与时钟数也就基本上确定了。</a:t>
            </a:r>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计算机的硬件系统</a:t>
            </a:r>
            <a:endParaRPr lang="zh-CN" altLang="en-US" dirty="0"/>
          </a:p>
        </p:txBody>
      </p:sp>
      <p:sp>
        <p:nvSpPr>
          <p:cNvPr id="38917" name="内容占位符 2"/>
          <p:cNvSpPr>
            <a:spLocks noGrp="1"/>
          </p:cNvSpPr>
          <p:nvPr>
            <p:ph idx="1"/>
          </p:nvPr>
        </p:nvSpPr>
        <p:spPr/>
        <p:txBody>
          <a:bodyPr/>
          <a:lstStyle/>
          <a:p>
            <a:pPr eaLnBrk="1" hangingPunct="1"/>
            <a:r>
              <a:rPr lang="zh-CN" altLang="en-US"/>
              <a:t>当前世界上大多数计算机的中央处理机由下述两种方法实现：</a:t>
            </a:r>
            <a:endParaRPr lang="zh-CN" altLang="en-US"/>
          </a:p>
          <a:p>
            <a:pPr lvl="1" eaLnBrk="1" hangingPunct="1"/>
            <a:r>
              <a:rPr lang="en-US" altLang="zh-CN"/>
              <a:t>(1) </a:t>
            </a:r>
            <a:r>
              <a:rPr lang="zh-CN" altLang="en-US"/>
              <a:t>采用半导体公司</a:t>
            </a:r>
            <a:r>
              <a:rPr lang="en-US" altLang="zh-CN"/>
              <a:t>(</a:t>
            </a:r>
            <a:r>
              <a:rPr lang="zh-CN" altLang="en-US"/>
              <a:t>工厂</a:t>
            </a:r>
            <a:r>
              <a:rPr lang="en-US" altLang="zh-CN"/>
              <a:t>)</a:t>
            </a:r>
            <a:r>
              <a:rPr lang="zh-CN" altLang="en-US"/>
              <a:t>生产的微处理器构成通用的或专用的计算机系统以及工作站等。当前微处理器芯片已从</a:t>
            </a:r>
            <a:r>
              <a:rPr lang="en-US" altLang="zh-CN"/>
              <a:t>16</a:t>
            </a:r>
            <a:r>
              <a:rPr lang="zh-CN" altLang="en-US"/>
              <a:t>位，</a:t>
            </a:r>
            <a:r>
              <a:rPr lang="en-US" altLang="zh-CN"/>
              <a:t>32</a:t>
            </a:r>
            <a:r>
              <a:rPr lang="zh-CN" altLang="en-US"/>
              <a:t>位发展到</a:t>
            </a:r>
            <a:r>
              <a:rPr lang="en-US" altLang="zh-CN"/>
              <a:t>64</a:t>
            </a:r>
            <a:r>
              <a:rPr lang="zh-CN" altLang="en-US"/>
              <a:t>位结构。</a:t>
            </a:r>
            <a:endParaRPr lang="zh-CN" altLang="en-US"/>
          </a:p>
          <a:p>
            <a:pPr lvl="1" eaLnBrk="1" hangingPunct="1"/>
            <a:r>
              <a:rPr lang="en-US" altLang="zh-CN"/>
              <a:t>(2) </a:t>
            </a:r>
            <a:r>
              <a:rPr lang="zh-CN" altLang="en-US"/>
              <a:t>一些计算机公司采用自行设计制造的芯片来构成大、中、小型计算机的</a:t>
            </a:r>
            <a:r>
              <a:rPr lang="en-US" altLang="zh-CN"/>
              <a:t>CPU</a:t>
            </a:r>
            <a:r>
              <a:rPr lang="zh-CN" altLang="en-US"/>
              <a:t>。例如，</a:t>
            </a:r>
            <a:r>
              <a:rPr lang="en-US" altLang="zh-CN"/>
              <a:t>IBM</a:t>
            </a:r>
            <a:r>
              <a:rPr lang="zh-CN" altLang="en-US"/>
              <a:t>公司、</a:t>
            </a:r>
            <a:r>
              <a:rPr lang="en-US" altLang="zh-CN"/>
              <a:t>DEC</a:t>
            </a:r>
            <a:r>
              <a:rPr lang="zh-CN" altLang="en-US"/>
              <a:t>公司和苹果公司就是这样做的。</a:t>
            </a:r>
            <a:endParaRPr lang="zh-CN" altLang="en-US"/>
          </a:p>
          <a:p>
            <a:pPr eaLnBrk="1" hangingPunct="1"/>
            <a:endParaRPr lang="zh-CN" altLang="en-US"/>
          </a:p>
        </p:txBody>
      </p:sp>
      <p:sp>
        <p:nvSpPr>
          <p:cNvPr id="3892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5514E1-308D-4285-9D48-6DBEB99CF3FD}"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硬布线控制逻辑设计中的若干问题</a:t>
            </a:r>
            <a:endParaRPr lang="zh-CN" altLang="en-US" dirty="0"/>
          </a:p>
        </p:txBody>
      </p:sp>
      <p:sp>
        <p:nvSpPr>
          <p:cNvPr id="164869" name="Rectangle 2"/>
          <p:cNvSpPr>
            <a:spLocks noGrp="1"/>
          </p:cNvSpPr>
          <p:nvPr>
            <p:ph idx="1"/>
          </p:nvPr>
        </p:nvSpPr>
        <p:spPr/>
        <p:txBody>
          <a:bodyPr/>
          <a:lstStyle/>
          <a:p>
            <a:pPr eaLnBrk="1" hangingPunct="1"/>
            <a:r>
              <a:rPr lang="en-US" altLang="zh-CN">
                <a:solidFill>
                  <a:srgbClr val="800000"/>
                </a:solidFill>
              </a:rPr>
              <a:t>3. </a:t>
            </a:r>
            <a:r>
              <a:rPr lang="zh-CN" altLang="en-US">
                <a:solidFill>
                  <a:srgbClr val="800000"/>
                </a:solidFill>
              </a:rPr>
              <a:t>根据指令功能，确定每一条指令所需的机器周期数以及每一周期所完成的操作</a:t>
            </a:r>
            <a:endParaRPr lang="zh-CN" altLang="en-US">
              <a:solidFill>
                <a:srgbClr val="800000"/>
              </a:solidFill>
            </a:endParaRPr>
          </a:p>
          <a:p>
            <a:pPr lvl="1" eaLnBrk="1" hangingPunct="1"/>
            <a:r>
              <a:rPr lang="zh-CN" altLang="en-US"/>
              <a:t>大部分指令的执行过程与典型指令的情况相类似，甚至更简单些，但有些指令的操作比较复杂。通常采取的办法是：延长这条指令的执行周期或重复多次出现执行周期。 </a:t>
            </a:r>
            <a:endParaRPr lang="en-US" altLang="zh-CN"/>
          </a:p>
          <a:p>
            <a:pPr lvl="1" eaLnBrk="1" hangingPunct="1"/>
            <a:r>
              <a:rPr lang="zh-CN" altLang="en-US"/>
              <a:t>在确定每条指令在每一机器周期所完成的操作时，也就得出了相应的操作控制命令。该命令的一般表达式</a:t>
            </a:r>
            <a:r>
              <a:rPr lang="en-US" altLang="zh-CN"/>
              <a:t>(</a:t>
            </a:r>
            <a:r>
              <a:rPr lang="zh-CN" altLang="en-US"/>
              <a:t>允许有空缺</a:t>
            </a:r>
            <a:r>
              <a:rPr lang="en-US" altLang="zh-CN"/>
              <a:t>)</a:t>
            </a:r>
            <a:r>
              <a:rPr lang="zh-CN" altLang="en-US"/>
              <a:t>为：</a:t>
            </a:r>
            <a:endParaRPr lang="zh-CN" altLang="en-US"/>
          </a:p>
          <a:p>
            <a:pPr lvl="1" eaLnBrk="1" hangingPunct="1"/>
            <a:r>
              <a:rPr lang="zh-CN" altLang="en-US" b="1">
                <a:solidFill>
                  <a:srgbClr val="FF0000"/>
                </a:solidFill>
              </a:rPr>
              <a:t>操作控制命令名＝指令名</a:t>
            </a:r>
            <a:r>
              <a:rPr lang="en-US" altLang="zh-CN" b="1">
                <a:solidFill>
                  <a:srgbClr val="FF0000"/>
                </a:solidFill>
              </a:rPr>
              <a:t>×</a:t>
            </a:r>
            <a:r>
              <a:rPr lang="zh-CN" altLang="en-US" b="1">
                <a:solidFill>
                  <a:srgbClr val="FF0000"/>
                </a:solidFill>
              </a:rPr>
              <a:t>机器周期</a:t>
            </a:r>
            <a:r>
              <a:rPr lang="en-US" altLang="zh-CN" b="1">
                <a:solidFill>
                  <a:srgbClr val="FF0000"/>
                </a:solidFill>
              </a:rPr>
              <a:t>×</a:t>
            </a:r>
            <a:r>
              <a:rPr lang="zh-CN" altLang="en-US" b="1">
                <a:solidFill>
                  <a:srgbClr val="FF0000"/>
                </a:solidFill>
              </a:rPr>
              <a:t>节拍</a:t>
            </a:r>
            <a:r>
              <a:rPr lang="en-US" altLang="zh-CN" b="1">
                <a:solidFill>
                  <a:srgbClr val="FF0000"/>
                </a:solidFill>
              </a:rPr>
              <a:t>×</a:t>
            </a:r>
            <a:r>
              <a:rPr lang="zh-CN" altLang="en-US" b="1">
                <a:solidFill>
                  <a:srgbClr val="FF0000"/>
                </a:solidFill>
              </a:rPr>
              <a:t>条件</a:t>
            </a:r>
            <a:endParaRPr lang="en-US" altLang="zh-CN" b="1">
              <a:solidFill>
                <a:srgbClr val="FF0000"/>
              </a:solidFill>
            </a:endParaRPr>
          </a:p>
          <a:p>
            <a:pPr eaLnBrk="1" hangingPunct="1"/>
            <a:endParaRPr lang="zh-CN" altLang="en-US"/>
          </a:p>
          <a:p>
            <a:pPr eaLnBrk="1" hangingPunct="1"/>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硬布线控制逻辑设计中的若干问题</a:t>
            </a:r>
            <a:endParaRPr lang="zh-CN" altLang="en-US" dirty="0"/>
          </a:p>
        </p:txBody>
      </p:sp>
      <p:sp>
        <p:nvSpPr>
          <p:cNvPr id="166917" name="Rectangle 2"/>
          <p:cNvSpPr>
            <a:spLocks noGrp="1"/>
          </p:cNvSpPr>
          <p:nvPr>
            <p:ph idx="1"/>
          </p:nvPr>
        </p:nvSpPr>
        <p:spPr/>
        <p:txBody>
          <a:bodyPr/>
          <a:lstStyle/>
          <a:p>
            <a:pPr eaLnBrk="1" hangingPunct="1"/>
            <a:r>
              <a:rPr lang="en-US" altLang="zh-CN">
                <a:solidFill>
                  <a:srgbClr val="800000"/>
                </a:solidFill>
              </a:rPr>
              <a:t>4. </a:t>
            </a:r>
            <a:r>
              <a:rPr lang="zh-CN" altLang="en-US">
                <a:solidFill>
                  <a:srgbClr val="800000"/>
                </a:solidFill>
              </a:rPr>
              <a:t>综合所有指令的每一个操作命令</a:t>
            </a:r>
            <a:r>
              <a:rPr lang="en-US" altLang="zh-CN">
                <a:solidFill>
                  <a:srgbClr val="800000"/>
                </a:solidFill>
              </a:rPr>
              <a:t>(</a:t>
            </a:r>
            <a:r>
              <a:rPr lang="zh-CN" altLang="en-US">
                <a:solidFill>
                  <a:srgbClr val="800000"/>
                </a:solidFill>
              </a:rPr>
              <a:t>写出逻辑表达式，并化简之</a:t>
            </a:r>
            <a:r>
              <a:rPr lang="en-US" altLang="zh-CN">
                <a:solidFill>
                  <a:srgbClr val="800000"/>
                </a:solidFill>
              </a:rPr>
              <a:t>)</a:t>
            </a:r>
            <a:endParaRPr lang="en-US" altLang="zh-CN">
              <a:solidFill>
                <a:srgbClr val="800000"/>
              </a:solidFill>
            </a:endParaRPr>
          </a:p>
          <a:p>
            <a:pPr lvl="1" eaLnBrk="1" hangingPunct="1"/>
            <a:r>
              <a:rPr lang="zh-CN" altLang="en-US"/>
              <a:t>由于机器指令有几十条到几百条，所以机器中操作控制命令很多，而且每一个操作命令表达式中包含的内容很多，即项数很多，因此需要化简。</a:t>
            </a:r>
            <a:endParaRPr lang="en-US" altLang="zh-CN"/>
          </a:p>
          <a:p>
            <a:pPr lvl="1" eaLnBrk="1" hangingPunct="1"/>
            <a:r>
              <a:rPr lang="zh-CN" altLang="en-US"/>
              <a:t>需对每个操作命令进行认真检查，以确保正确。</a:t>
            </a:r>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硬布线控制与微程序控制的比较</a:t>
            </a:r>
            <a:r>
              <a:rPr lang="zh-CN" altLang="en-US" dirty="0"/>
              <a:t> </a:t>
            </a:r>
            <a:endParaRPr lang="zh-CN" altLang="en-US" dirty="0"/>
          </a:p>
        </p:txBody>
      </p:sp>
      <p:sp>
        <p:nvSpPr>
          <p:cNvPr id="436226" name="Rectangle 2"/>
          <p:cNvSpPr>
            <a:spLocks noGrp="1" noChangeArrowheads="1"/>
          </p:cNvSpPr>
          <p:nvPr>
            <p:ph idx="1"/>
          </p:nvPr>
        </p:nvSpPr>
        <p:spPr/>
        <p:txBody>
          <a:bodyPr rtlCol="0">
            <a:normAutofit fontScale="92500" lnSpcReduction="20000"/>
          </a:bodyPr>
          <a:lstStyle/>
          <a:p>
            <a:pPr eaLnBrk="1" fontAlgn="auto" hangingPunct="1">
              <a:spcAft>
                <a:spcPts val="0"/>
              </a:spcAft>
              <a:defRPr/>
            </a:pPr>
            <a:r>
              <a:rPr lang="zh-CN" altLang="en-US" sz="2800" dirty="0"/>
              <a:t>最显著差异可归结为两点：</a:t>
            </a:r>
            <a:endParaRPr lang="zh-CN" altLang="en-US" sz="2800" dirty="0"/>
          </a:p>
          <a:p>
            <a:pPr eaLnBrk="1" fontAlgn="auto" hangingPunct="1">
              <a:spcAft>
                <a:spcPts val="0"/>
              </a:spcAft>
              <a:defRPr/>
            </a:pPr>
            <a:r>
              <a:rPr lang="en-US" altLang="zh-CN" sz="2800" dirty="0">
                <a:solidFill>
                  <a:srgbClr val="800000"/>
                </a:solidFill>
              </a:rPr>
              <a:t>1. </a:t>
            </a:r>
            <a:r>
              <a:rPr lang="zh-CN" altLang="en-US" sz="2800" dirty="0">
                <a:solidFill>
                  <a:srgbClr val="800000"/>
                </a:solidFill>
              </a:rPr>
              <a:t>实现</a:t>
            </a:r>
            <a:endParaRPr lang="zh-CN" altLang="en-US" sz="2800" dirty="0">
              <a:solidFill>
                <a:srgbClr val="800000"/>
              </a:solidFill>
            </a:endParaRPr>
          </a:p>
          <a:p>
            <a:pPr eaLnBrk="1" fontAlgn="auto" hangingPunct="1">
              <a:spcAft>
                <a:spcPts val="0"/>
              </a:spcAft>
              <a:defRPr/>
            </a:pPr>
            <a:r>
              <a:rPr lang="zh-CN" altLang="en-US" sz="2800" dirty="0"/>
              <a:t>微程序控制器的控制功能是在存放微程序的</a:t>
            </a:r>
            <a:r>
              <a:rPr lang="zh-CN" altLang="en-US" sz="2800" dirty="0">
                <a:solidFill>
                  <a:srgbClr val="FF0000"/>
                </a:solidFill>
              </a:rPr>
              <a:t>控制存储器</a:t>
            </a:r>
            <a:r>
              <a:rPr lang="zh-CN" altLang="en-US" sz="2800" dirty="0"/>
              <a:t>和存放当前正在执行的微指令的</a:t>
            </a:r>
            <a:r>
              <a:rPr lang="zh-CN" altLang="en-US" sz="2800" dirty="0">
                <a:solidFill>
                  <a:srgbClr val="FF0000"/>
                </a:solidFill>
              </a:rPr>
              <a:t>微指令寄存器</a:t>
            </a:r>
            <a:r>
              <a:rPr lang="zh-CN" altLang="en-US" sz="2800" dirty="0"/>
              <a:t>直接控制下实现的，而硬布线控制则由逻辑门组合实现。</a:t>
            </a:r>
            <a:endParaRPr lang="en-US" altLang="zh-CN" sz="2800" dirty="0"/>
          </a:p>
          <a:p>
            <a:pPr marL="484505" lvl="1" eaLnBrk="1" fontAlgn="auto" hangingPunct="1">
              <a:spcAft>
                <a:spcPts val="0"/>
              </a:spcAft>
              <a:defRPr/>
            </a:pPr>
            <a:r>
              <a:rPr lang="zh-CN" altLang="en-US" dirty="0"/>
              <a:t>前者电路比较规整，各条指令控制信号的差别反映在控制存储器的内容（微程序）上，因此无论是增加或修改指令只要增加或修改控存内容即可，若控存是</a:t>
            </a:r>
            <a:r>
              <a:rPr lang="en-US" altLang="zh-CN" dirty="0"/>
              <a:t>ROM</a:t>
            </a:r>
            <a:r>
              <a:rPr lang="zh-CN" altLang="en-US" dirty="0"/>
              <a:t>，则要更换芯片。 </a:t>
            </a:r>
            <a:endParaRPr lang="en-US" altLang="zh-CN" dirty="0"/>
          </a:p>
          <a:p>
            <a:pPr marL="484505" lvl="1" eaLnBrk="1" fontAlgn="auto" hangingPunct="1">
              <a:spcAft>
                <a:spcPts val="0"/>
              </a:spcAft>
              <a:defRPr/>
            </a:pPr>
            <a:r>
              <a:rPr lang="zh-CN" altLang="en-US" dirty="0"/>
              <a:t>硬布线控制器的控制信号先用逻辑式列出，经化简后用电路实现，因而显得零乱且复杂，当需修改指令或增加指令时是很麻烦的，有时甚至没有可能。</a:t>
            </a:r>
            <a:endParaRPr lang="zh-CN" altLang="en-US"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硬布线控制与微程序控制的比较</a:t>
            </a:r>
            <a:r>
              <a:rPr lang="zh-CN" altLang="en-US" dirty="0"/>
              <a:t> </a:t>
            </a:r>
            <a:endParaRPr lang="zh-CN" altLang="en-US" dirty="0"/>
          </a:p>
        </p:txBody>
      </p:sp>
      <p:sp>
        <p:nvSpPr>
          <p:cNvPr id="171013" name="Rectangle 2"/>
          <p:cNvSpPr>
            <a:spLocks noGrp="1"/>
          </p:cNvSpPr>
          <p:nvPr>
            <p:ph idx="1"/>
          </p:nvPr>
        </p:nvSpPr>
        <p:spPr/>
        <p:txBody>
          <a:bodyPr/>
          <a:lstStyle/>
          <a:p>
            <a:pPr eaLnBrk="1" hangingPunct="1"/>
            <a:r>
              <a:rPr lang="en-US" altLang="zh-CN" sz="2800">
                <a:solidFill>
                  <a:srgbClr val="800000"/>
                </a:solidFill>
              </a:rPr>
              <a:t>2. </a:t>
            </a:r>
            <a:r>
              <a:rPr lang="zh-CN" altLang="en-US" sz="2800">
                <a:solidFill>
                  <a:srgbClr val="800000"/>
                </a:solidFill>
              </a:rPr>
              <a:t>性能</a:t>
            </a:r>
            <a:endParaRPr lang="zh-CN" altLang="en-US" sz="2800">
              <a:solidFill>
                <a:srgbClr val="800000"/>
              </a:solidFill>
            </a:endParaRPr>
          </a:p>
          <a:p>
            <a:pPr eaLnBrk="1" hangingPunct="1"/>
            <a:r>
              <a:rPr lang="zh-CN" altLang="en-US" sz="2800"/>
              <a:t>在同样的半导体工艺条件下，微程序控制的速度比硬布线控制的速度低。</a:t>
            </a:r>
            <a:endParaRPr lang="en-US" altLang="zh-CN" sz="2800"/>
          </a:p>
          <a:p>
            <a:pPr lvl="1" eaLnBrk="1" hangingPunct="1"/>
            <a:r>
              <a:rPr lang="zh-CN" altLang="en-US" sz="2400"/>
              <a:t>因为执行每条微指令都要从控存中读取一次，影响了速度，而硬布线逻辑主要取决于电路延迟，因而在超高速机器中，对影响速度的关键部分例如</a:t>
            </a:r>
            <a:r>
              <a:rPr lang="en-US" altLang="zh-CN" sz="2400"/>
              <a:t>CPU</a:t>
            </a:r>
            <a:r>
              <a:rPr lang="zh-CN" altLang="en-US" sz="2400"/>
              <a:t>，往往采用硬布线逻辑。 </a:t>
            </a:r>
            <a:endParaRPr lang="zh-CN" altLang="en-US"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控制器的控制方式 </a:t>
            </a:r>
            <a:endParaRPr lang="zh-CN" altLang="en-US" dirty="0"/>
          </a:p>
        </p:txBody>
      </p:sp>
      <p:sp>
        <p:nvSpPr>
          <p:cNvPr id="173061" name="Rectangle 2"/>
          <p:cNvSpPr>
            <a:spLocks noGrp="1"/>
          </p:cNvSpPr>
          <p:nvPr>
            <p:ph idx="1"/>
          </p:nvPr>
        </p:nvSpPr>
        <p:spPr>
          <a:xfrm>
            <a:off x="714375" y="1214438"/>
            <a:ext cx="7929563" cy="5429250"/>
          </a:xfrm>
        </p:spPr>
        <p:txBody>
          <a:bodyPr/>
          <a:lstStyle/>
          <a:p>
            <a:pPr eaLnBrk="1" hangingPunct="1"/>
            <a:r>
              <a:rPr lang="en-US" altLang="zh-CN">
                <a:solidFill>
                  <a:srgbClr val="800000"/>
                </a:solidFill>
              </a:rPr>
              <a:t>1. </a:t>
            </a:r>
            <a:r>
              <a:rPr lang="zh-CN" altLang="en-US">
                <a:solidFill>
                  <a:srgbClr val="800000"/>
                </a:solidFill>
              </a:rPr>
              <a:t>同步控制方式</a:t>
            </a:r>
            <a:endParaRPr lang="zh-CN" altLang="en-US">
              <a:solidFill>
                <a:srgbClr val="800000"/>
              </a:solidFill>
            </a:endParaRPr>
          </a:p>
          <a:p>
            <a:pPr lvl="1" eaLnBrk="1" hangingPunct="1"/>
            <a:r>
              <a:rPr lang="zh-CN" altLang="en-US"/>
              <a:t>在程序运行时任何指令的执行或指令中每个微操作的执行都受事先确定的时序信号所控制，每个时序信号的结束就意味着一个微操作或一条指令已经完成，随即开始执行后续的微操作或自动转向下条指令的运行。</a:t>
            </a:r>
            <a:endParaRPr lang="en-US" altLang="zh-CN"/>
          </a:p>
          <a:p>
            <a:pPr lvl="1" eaLnBrk="1" hangingPunct="1"/>
            <a:r>
              <a:rPr lang="zh-CN" altLang="en-US"/>
              <a:t>一条机器指令由确定的机器周期组成，每个机器周期又分成若干个节拍，在频率固定的脉冲（工作脉冲</a:t>
            </a:r>
            <a:r>
              <a:rPr lang="en-US" altLang="zh-CN"/>
              <a:t>CP</a:t>
            </a:r>
            <a:r>
              <a:rPr lang="zh-CN" altLang="en-US"/>
              <a:t>）作用下形成上述节拍和机器周期，</a:t>
            </a:r>
            <a:r>
              <a:rPr lang="zh-CN" altLang="en-US" b="1">
                <a:solidFill>
                  <a:srgbClr val="FF0000"/>
                </a:solidFill>
              </a:rPr>
              <a:t>假如在任何情况下，一条已定的指令在执行时所需的机器周期数和节拍数都是固定不变的，则称为同步控制方式</a:t>
            </a:r>
            <a:r>
              <a:rPr lang="zh-CN" altLang="en-US"/>
              <a:t>。 </a:t>
            </a:r>
            <a:endParaRPr lang="zh-CN" altLang="en-US"/>
          </a:p>
          <a:p>
            <a:pPr lvl="2" eaLnBrk="1" hangingPunct="1"/>
            <a:r>
              <a:rPr lang="en-US" altLang="zh-CN"/>
              <a:t>(1) </a:t>
            </a:r>
            <a:r>
              <a:rPr lang="zh-CN" altLang="en-US"/>
              <a:t>采用完全统一的机器周期</a:t>
            </a:r>
            <a:r>
              <a:rPr lang="en-US" altLang="zh-CN"/>
              <a:t>(</a:t>
            </a:r>
            <a:r>
              <a:rPr lang="zh-CN" altLang="en-US"/>
              <a:t>或节拍</a:t>
            </a:r>
            <a:r>
              <a:rPr lang="en-US" altLang="zh-CN"/>
              <a:t>)</a:t>
            </a:r>
            <a:r>
              <a:rPr lang="zh-CN" altLang="en-US"/>
              <a:t>执行各种不同的指令。</a:t>
            </a:r>
            <a:endParaRPr lang="en-US" altLang="zh-CN"/>
          </a:p>
          <a:p>
            <a:pPr lvl="2" eaLnBrk="1" hangingPunct="1"/>
            <a:r>
              <a:rPr lang="en-US" altLang="zh-CN"/>
              <a:t>(2) </a:t>
            </a:r>
            <a:r>
              <a:rPr lang="zh-CN" altLang="en-US"/>
              <a:t>采用不同节拍的机器周期，以解决微操作执行所需时间不统一的问题。</a:t>
            </a:r>
            <a:endParaRPr lang="en-US" altLang="zh-CN"/>
          </a:p>
          <a:p>
            <a:pPr lvl="2" eaLnBrk="1" hangingPunct="1"/>
            <a:r>
              <a:rPr lang="en-US" altLang="zh-CN"/>
              <a:t>(3) </a:t>
            </a:r>
            <a:r>
              <a:rPr lang="zh-CN" altLang="en-US"/>
              <a:t>采用中央控制和局部控制相结合的方法。</a:t>
            </a:r>
            <a:endParaRPr lang="en-US" altLang="zh-CN"/>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solidFill>
                  <a:srgbClr val="800000"/>
                </a:solidFill>
              </a:rPr>
              <a:t>控制器的控制方式 </a:t>
            </a:r>
            <a:endParaRPr lang="zh-CN" altLang="en-US" dirty="0"/>
          </a:p>
        </p:txBody>
      </p:sp>
      <p:sp>
        <p:nvSpPr>
          <p:cNvPr id="175109" name="Rectangle 2"/>
          <p:cNvSpPr>
            <a:spLocks noGrp="1"/>
          </p:cNvSpPr>
          <p:nvPr>
            <p:ph idx="1"/>
          </p:nvPr>
        </p:nvSpPr>
        <p:spPr>
          <a:xfrm>
            <a:off x="714375" y="1500188"/>
            <a:ext cx="7929563" cy="4857750"/>
          </a:xfrm>
        </p:spPr>
        <p:txBody>
          <a:bodyPr/>
          <a:lstStyle/>
          <a:p>
            <a:pPr eaLnBrk="1" hangingPunct="1"/>
            <a:r>
              <a:rPr lang="en-US" altLang="zh-CN">
                <a:solidFill>
                  <a:srgbClr val="800000"/>
                </a:solidFill>
              </a:rPr>
              <a:t>2. </a:t>
            </a:r>
            <a:r>
              <a:rPr lang="zh-CN" altLang="en-US">
                <a:solidFill>
                  <a:srgbClr val="800000"/>
                </a:solidFill>
              </a:rPr>
              <a:t>异步控制方式</a:t>
            </a:r>
            <a:endParaRPr lang="zh-CN" altLang="en-US">
              <a:solidFill>
                <a:srgbClr val="800000"/>
              </a:solidFill>
            </a:endParaRPr>
          </a:p>
          <a:p>
            <a:pPr lvl="1" eaLnBrk="1" hangingPunct="1"/>
            <a:r>
              <a:rPr lang="zh-CN" altLang="en-US"/>
              <a:t>每条指令、每个微操作需要多少时间就占用多少时间，其特点是：</a:t>
            </a:r>
            <a:r>
              <a:rPr lang="zh-CN" altLang="en-US" b="1">
                <a:solidFill>
                  <a:srgbClr val="FF0000"/>
                </a:solidFill>
              </a:rPr>
              <a:t>当控制器发出进行某一微操作控制信号后，等待执行部件完成该操作后发回的</a:t>
            </a:r>
            <a:r>
              <a:rPr lang="zh-CN" altLang="en-US" b="1">
                <a:solidFill>
                  <a:srgbClr val="FF0000"/>
                </a:solidFill>
                <a:latin typeface="Arial" panose="020B0604020202020204" pitchFamily="34" charset="0"/>
              </a:rPr>
              <a:t>“</a:t>
            </a:r>
            <a:r>
              <a:rPr lang="zh-CN" altLang="en-US" b="1">
                <a:solidFill>
                  <a:srgbClr val="FF0000"/>
                </a:solidFill>
              </a:rPr>
              <a:t>回答</a:t>
            </a:r>
            <a:r>
              <a:rPr lang="zh-CN" altLang="en-US" b="1">
                <a:solidFill>
                  <a:srgbClr val="FF0000"/>
                </a:solidFill>
                <a:latin typeface="Arial" panose="020B0604020202020204" pitchFamily="34" charset="0"/>
              </a:rPr>
              <a:t>”</a:t>
            </a:r>
            <a:r>
              <a:rPr lang="zh-CN" altLang="en-US" b="1">
                <a:solidFill>
                  <a:srgbClr val="FF0000"/>
                </a:solidFill>
              </a:rPr>
              <a:t>信号或</a:t>
            </a:r>
            <a:r>
              <a:rPr lang="zh-CN" altLang="en-US" b="1">
                <a:solidFill>
                  <a:srgbClr val="FF0000"/>
                </a:solidFill>
                <a:latin typeface="Arial" panose="020B0604020202020204" pitchFamily="34" charset="0"/>
              </a:rPr>
              <a:t>“</a:t>
            </a:r>
            <a:r>
              <a:rPr lang="zh-CN" altLang="en-US" b="1">
                <a:solidFill>
                  <a:srgbClr val="FF0000"/>
                </a:solidFill>
              </a:rPr>
              <a:t>结束</a:t>
            </a:r>
            <a:r>
              <a:rPr lang="zh-CN" altLang="en-US" b="1">
                <a:solidFill>
                  <a:srgbClr val="FF0000"/>
                </a:solidFill>
                <a:latin typeface="Arial" panose="020B0604020202020204" pitchFamily="34" charset="0"/>
              </a:rPr>
              <a:t>”</a:t>
            </a:r>
            <a:r>
              <a:rPr lang="zh-CN" altLang="en-US" b="1">
                <a:solidFill>
                  <a:srgbClr val="FF0000"/>
                </a:solidFill>
              </a:rPr>
              <a:t>信号，再开始新的微操作，称为异步控制方式</a:t>
            </a:r>
            <a:r>
              <a:rPr lang="zh-CN" altLang="en-US"/>
              <a:t>。</a:t>
            </a:r>
            <a:endParaRPr lang="en-US" altLang="zh-CN"/>
          </a:p>
          <a:p>
            <a:pPr lvl="1" eaLnBrk="1" hangingPunct="1"/>
            <a:r>
              <a:rPr lang="zh-CN" altLang="en-US"/>
              <a:t>用这种方式所形成的微操作序列没有固定的周期节拍和严格的时钟同步。</a:t>
            </a:r>
            <a:endParaRPr lang="zh-CN" altLang="en-US"/>
          </a:p>
          <a:p>
            <a:pPr eaLnBrk="1" hangingPunct="1"/>
            <a:r>
              <a:rPr lang="en-US" altLang="zh-CN">
                <a:solidFill>
                  <a:srgbClr val="800000"/>
                </a:solidFill>
              </a:rPr>
              <a:t>3. </a:t>
            </a:r>
            <a:r>
              <a:rPr lang="zh-CN" altLang="en-US">
                <a:solidFill>
                  <a:srgbClr val="800000"/>
                </a:solidFill>
              </a:rPr>
              <a:t>联合控制方式</a:t>
            </a:r>
            <a:endParaRPr lang="zh-CN" altLang="en-US">
              <a:solidFill>
                <a:srgbClr val="800000"/>
              </a:solidFill>
            </a:endParaRPr>
          </a:p>
          <a:p>
            <a:pPr lvl="1" eaLnBrk="1" hangingPunct="1"/>
            <a:r>
              <a:rPr lang="zh-CN" altLang="en-US"/>
              <a:t>同步控制和异步控制相结合的方式。</a:t>
            </a:r>
            <a:endParaRPr lang="en-US" altLang="zh-CN"/>
          </a:p>
          <a:p>
            <a:pPr lvl="1" eaLnBrk="1" hangingPunct="1"/>
            <a:r>
              <a:rPr lang="zh-CN" altLang="en-US"/>
              <a:t>对不同指令的各个微操作实行大部分统一、小部分区别对待的方式。</a:t>
            </a:r>
            <a:endParaRPr lang="zh-CN" altLang="en-US"/>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练习：估算控制存储器容量</a:t>
            </a:r>
            <a:endParaRPr lang="zh-CN" altLang="en-US"/>
          </a:p>
        </p:txBody>
      </p:sp>
      <p:sp>
        <p:nvSpPr>
          <p:cNvPr id="3" name="内容占位符 2"/>
          <p:cNvSpPr>
            <a:spLocks noGrp="1"/>
          </p:cNvSpPr>
          <p:nvPr>
            <p:ph idx="1"/>
          </p:nvPr>
        </p:nvSpPr>
        <p:spPr/>
        <p:txBody>
          <a:bodyPr/>
          <a:lstStyle/>
          <a:p>
            <a:r>
              <a:rPr lang="zh-CN" altLang="en-US"/>
              <a:t>假设某机器有</a:t>
            </a:r>
            <a:r>
              <a:rPr lang="en-US" altLang="zh-CN"/>
              <a:t>80</a:t>
            </a:r>
            <a:r>
              <a:rPr lang="zh-CN" altLang="en-US"/>
              <a:t>条指令，平均每条指令由</a:t>
            </a:r>
            <a:r>
              <a:rPr lang="en-US" altLang="zh-CN"/>
              <a:t>4</a:t>
            </a:r>
            <a:r>
              <a:rPr lang="zh-CN" altLang="en-US"/>
              <a:t>条微指令组成，其中有一条取指微指令是所有指令公用的。</a:t>
            </a:r>
            <a:endParaRPr lang="zh-CN" altLang="en-US"/>
          </a:p>
          <a:p>
            <a:r>
              <a:rPr lang="zh-CN" altLang="en-US"/>
              <a:t>已知微指令长度为</a:t>
            </a:r>
            <a:r>
              <a:rPr lang="en-US" altLang="zh-CN"/>
              <a:t>32</a:t>
            </a:r>
            <a:r>
              <a:rPr lang="zh-CN" altLang="en-US"/>
              <a:t>位，请估算控制存储器</a:t>
            </a:r>
            <a:r>
              <a:rPr lang="en-US" altLang="zh-CN"/>
              <a:t>CM</a:t>
            </a:r>
            <a:r>
              <a:rPr lang="zh-CN" altLang="en-US"/>
              <a:t>容量。</a:t>
            </a:r>
            <a:endParaRPr lang="zh-CN" altLang="en-US"/>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Tree>
  </p:cSld>
  <p:clrMapOvr>
    <a:masterClrMapping/>
  </p:clrMapOvr>
  <p:transition>
    <p:cove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练习：估算控制存储器容量</a:t>
            </a:r>
            <a:endParaRPr lang="zh-CN" altLang="en-US"/>
          </a:p>
        </p:txBody>
      </p:sp>
      <p:sp>
        <p:nvSpPr>
          <p:cNvPr id="3" name="内容占位符 2"/>
          <p:cNvSpPr>
            <a:spLocks noGrp="1"/>
          </p:cNvSpPr>
          <p:nvPr>
            <p:ph idx="1"/>
          </p:nvPr>
        </p:nvSpPr>
        <p:spPr/>
        <p:txBody>
          <a:bodyPr/>
          <a:lstStyle/>
          <a:p>
            <a:r>
              <a:rPr lang="zh-CN" altLang="en-US"/>
              <a:t>假设某机器有</a:t>
            </a:r>
            <a:r>
              <a:rPr lang="en-US" altLang="zh-CN"/>
              <a:t>80</a:t>
            </a:r>
            <a:r>
              <a:rPr lang="zh-CN" altLang="en-US"/>
              <a:t>条指令，平均每条指令由</a:t>
            </a:r>
            <a:r>
              <a:rPr lang="en-US" altLang="zh-CN"/>
              <a:t>4</a:t>
            </a:r>
            <a:r>
              <a:rPr lang="zh-CN" altLang="en-US"/>
              <a:t>条微指令组成，其中有一条取指微指令是所有指令公用的。</a:t>
            </a:r>
            <a:endParaRPr lang="zh-CN" altLang="en-US"/>
          </a:p>
          <a:p>
            <a:r>
              <a:rPr lang="zh-CN" altLang="en-US"/>
              <a:t>已知微指令长度为</a:t>
            </a:r>
            <a:r>
              <a:rPr lang="en-US" altLang="zh-CN"/>
              <a:t>32</a:t>
            </a:r>
            <a:r>
              <a:rPr lang="zh-CN" altLang="en-US"/>
              <a:t>位，请估算控制存储器</a:t>
            </a:r>
            <a:r>
              <a:rPr lang="en-US" altLang="zh-CN"/>
              <a:t>CM</a:t>
            </a:r>
            <a:r>
              <a:rPr lang="zh-CN" altLang="en-US"/>
              <a:t>容量。</a:t>
            </a:r>
            <a:endParaRPr lang="zh-CN" altLang="en-US"/>
          </a:p>
          <a:p>
            <a:endParaRPr lang="zh-CN" altLang="en-US"/>
          </a:p>
          <a:p>
            <a:r>
              <a:rPr lang="zh-CN" altLang="en-US">
                <a:solidFill>
                  <a:srgbClr val="FF0000"/>
                </a:solidFill>
              </a:rPr>
              <a:t>解答：</a:t>
            </a:r>
            <a:endParaRPr lang="zh-CN" altLang="en-US">
              <a:solidFill>
                <a:srgbClr val="FF0000"/>
              </a:solidFill>
            </a:endParaRPr>
          </a:p>
          <a:p>
            <a:r>
              <a:rPr lang="zh-CN" altLang="en-US"/>
              <a:t>总的微指令条数</a:t>
            </a:r>
            <a:r>
              <a:rPr lang="en-US" altLang="zh-CN"/>
              <a:t>=(4-1)x80+1=241</a:t>
            </a:r>
            <a:r>
              <a:rPr lang="zh-CN" altLang="en-US"/>
              <a:t>条</a:t>
            </a:r>
            <a:endParaRPr lang="zh-CN" altLang="en-US"/>
          </a:p>
          <a:p>
            <a:r>
              <a:rPr lang="zh-CN" altLang="en-US"/>
              <a:t>每条微指令占一个控制存储器单元，控制存储器</a:t>
            </a:r>
            <a:r>
              <a:rPr lang="en-US" altLang="zh-CN"/>
              <a:t>CM</a:t>
            </a:r>
            <a:r>
              <a:rPr lang="zh-CN" altLang="en-US"/>
              <a:t>的容量为</a:t>
            </a:r>
            <a:r>
              <a:rPr lang="en-US" altLang="zh-CN"/>
              <a:t>2</a:t>
            </a:r>
            <a:r>
              <a:rPr lang="zh-CN" altLang="en-US"/>
              <a:t>的</a:t>
            </a:r>
            <a:r>
              <a:rPr lang="en-US" altLang="zh-CN"/>
              <a:t>n</a:t>
            </a:r>
            <a:r>
              <a:rPr lang="zh-CN" altLang="en-US"/>
              <a:t>次幂，而</a:t>
            </a:r>
            <a:r>
              <a:rPr lang="en-US" altLang="zh-CN"/>
              <a:t>241</a:t>
            </a:r>
            <a:r>
              <a:rPr lang="zh-CN" altLang="en-US"/>
              <a:t>刚好小于</a:t>
            </a:r>
            <a:r>
              <a:rPr lang="en-US" altLang="zh-CN"/>
              <a:t>256</a:t>
            </a:r>
            <a:r>
              <a:rPr lang="zh-CN" altLang="en-US"/>
              <a:t>，所以</a:t>
            </a:r>
            <a:r>
              <a:rPr lang="en-US" altLang="zh-CN"/>
              <a:t>CM</a:t>
            </a:r>
            <a:r>
              <a:rPr lang="zh-CN" altLang="en-US"/>
              <a:t>的容量</a:t>
            </a:r>
            <a:r>
              <a:rPr lang="en-US" altLang="zh-CN"/>
              <a:t>=256</a:t>
            </a:r>
            <a:r>
              <a:rPr lang="en-US" altLang="en-US"/>
              <a:t>×</a:t>
            </a:r>
            <a:r>
              <a:rPr lang="en-US" altLang="zh-CN"/>
              <a:t>32</a:t>
            </a:r>
            <a:r>
              <a:rPr lang="zh-CN" altLang="en-US"/>
              <a:t>位</a:t>
            </a:r>
            <a:r>
              <a:rPr lang="en-US" altLang="zh-CN"/>
              <a:t>=1KB</a:t>
            </a:r>
            <a:r>
              <a:rPr lang="zh-CN" altLang="en-US"/>
              <a:t>。</a:t>
            </a:r>
            <a:endParaRPr lang="zh-CN" altLang="en-US"/>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Tree>
  </p:cSld>
  <p:clrMapOvr>
    <a:masterClrMapping/>
  </p:clrMapOvr>
  <p:transition>
    <p:cove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练习：设计</a:t>
            </a:r>
            <a:r>
              <a:rPr lang="zh-CN" altLang="en-US">
                <a:sym typeface="+mn-ea"/>
              </a:rPr>
              <a:t>微指令格式</a:t>
            </a:r>
            <a:endParaRPr lang="zh-CN" altLang="en-US"/>
          </a:p>
        </p:txBody>
      </p:sp>
      <p:sp>
        <p:nvSpPr>
          <p:cNvPr id="3" name="内容占位符 2"/>
          <p:cNvSpPr>
            <a:spLocks noGrp="1"/>
          </p:cNvSpPr>
          <p:nvPr>
            <p:ph idx="1"/>
          </p:nvPr>
        </p:nvSpPr>
        <p:spPr/>
        <p:txBody>
          <a:bodyPr/>
          <a:lstStyle/>
          <a:p>
            <a:r>
              <a:rPr lang="zh-CN" altLang="en-US"/>
              <a:t>某微程序控制器中，采用水平型直接控制（编码）方式的微指令格式，后续微指令地址由微指令的下地址字段给出。</a:t>
            </a:r>
            <a:endParaRPr lang="zh-CN" altLang="en-US"/>
          </a:p>
          <a:p>
            <a:r>
              <a:rPr lang="zh-CN" altLang="en-US"/>
              <a:t>已知机器共有</a:t>
            </a:r>
            <a:r>
              <a:rPr lang="en-US" altLang="zh-CN"/>
              <a:t>28</a:t>
            </a:r>
            <a:r>
              <a:rPr lang="zh-CN" altLang="en-US"/>
              <a:t>个微命令，</a:t>
            </a:r>
            <a:r>
              <a:rPr lang="en-US" altLang="zh-CN"/>
              <a:t>6</a:t>
            </a:r>
            <a:r>
              <a:rPr lang="zh-CN" altLang="en-US"/>
              <a:t>个互斥的可判定的外部条件，控制存储器的容量为</a:t>
            </a:r>
            <a:r>
              <a:rPr lang="en-US" altLang="zh-CN"/>
              <a:t>512</a:t>
            </a:r>
            <a:r>
              <a:rPr lang="en-US" altLang="en-US"/>
              <a:t>×</a:t>
            </a:r>
            <a:r>
              <a:rPr lang="en-US" altLang="zh-CN"/>
              <a:t>40</a:t>
            </a:r>
            <a:r>
              <a:rPr lang="zh-CN" altLang="en-US"/>
              <a:t>位。</a:t>
            </a:r>
            <a:endParaRPr lang="zh-CN" altLang="en-US"/>
          </a:p>
          <a:p>
            <a:r>
              <a:rPr lang="zh-CN" altLang="en-US"/>
              <a:t>试设计其微指令的格式。</a:t>
            </a:r>
            <a:endParaRPr lang="zh-CN" altLang="en-US"/>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Tree>
  </p:cSld>
  <p:clrMapOvr>
    <a:masterClrMapping/>
  </p:clrMapOvr>
  <p:transition>
    <p:cove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练习：设计</a:t>
            </a:r>
            <a:r>
              <a:rPr lang="zh-CN" altLang="en-US">
                <a:sym typeface="+mn-ea"/>
              </a:rPr>
              <a:t>微指令格式</a:t>
            </a:r>
            <a:endParaRPr lang="zh-CN" altLang="en-US"/>
          </a:p>
        </p:txBody>
      </p:sp>
      <p:sp>
        <p:nvSpPr>
          <p:cNvPr id="3" name="内容占位符 2"/>
          <p:cNvSpPr>
            <a:spLocks noGrp="1"/>
          </p:cNvSpPr>
          <p:nvPr>
            <p:ph idx="1"/>
          </p:nvPr>
        </p:nvSpPr>
        <p:spPr/>
        <p:txBody>
          <a:bodyPr/>
          <a:lstStyle/>
          <a:p>
            <a:r>
              <a:rPr lang="zh-CN" altLang="en-US"/>
              <a:t>采用水平型直接控制（编码）方式的微指令格式，后续微指令地址由微指令的下地址字段给出。</a:t>
            </a:r>
            <a:endParaRPr lang="zh-CN" altLang="en-US"/>
          </a:p>
          <a:p>
            <a:r>
              <a:rPr lang="zh-CN" altLang="en-US"/>
              <a:t>已知机器共有</a:t>
            </a:r>
            <a:r>
              <a:rPr lang="en-US" altLang="zh-CN"/>
              <a:t>28</a:t>
            </a:r>
            <a:r>
              <a:rPr lang="zh-CN" altLang="en-US"/>
              <a:t>个微命令，</a:t>
            </a:r>
            <a:r>
              <a:rPr lang="en-US" altLang="zh-CN"/>
              <a:t>6</a:t>
            </a:r>
            <a:r>
              <a:rPr lang="zh-CN" altLang="en-US"/>
              <a:t>个互斥的可判定的外部条件，控制存储器的容量为</a:t>
            </a:r>
            <a:r>
              <a:rPr lang="en-US" altLang="zh-CN"/>
              <a:t>512</a:t>
            </a:r>
            <a:r>
              <a:rPr lang="en-US" altLang="en-US"/>
              <a:t>×</a:t>
            </a:r>
            <a:r>
              <a:rPr lang="en-US" altLang="zh-CN"/>
              <a:t>40</a:t>
            </a:r>
            <a:r>
              <a:rPr lang="zh-CN" altLang="en-US"/>
              <a:t>位。试设计其微指令的格式。</a:t>
            </a:r>
            <a:endParaRPr lang="zh-CN" altLang="en-US"/>
          </a:p>
          <a:p>
            <a:r>
              <a:rPr lang="zh-CN" altLang="en-US">
                <a:solidFill>
                  <a:srgbClr val="FF0000"/>
                </a:solidFill>
              </a:rPr>
              <a:t>解答：</a:t>
            </a:r>
            <a:endParaRPr lang="zh-CN" altLang="en-US">
              <a:solidFill>
                <a:srgbClr val="FF0000"/>
              </a:solidFill>
            </a:endParaRPr>
          </a:p>
          <a:p>
            <a:endParaRPr lang="zh-CN" altLang="en-US">
              <a:solidFill>
                <a:srgbClr val="FF0000"/>
              </a:solidFill>
            </a:endParaRPr>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pic>
        <p:nvPicPr>
          <p:cNvPr id="5" name="图片 4"/>
          <p:cNvPicPr>
            <a:picLocks noChangeAspect="1"/>
          </p:cNvPicPr>
          <p:nvPr/>
        </p:nvPicPr>
        <p:blipFill>
          <a:blip r:embed="rId1"/>
          <a:stretch>
            <a:fillRect/>
          </a:stretch>
        </p:blipFill>
        <p:spPr>
          <a:xfrm>
            <a:off x="714375" y="4581525"/>
            <a:ext cx="7986395" cy="1062990"/>
          </a:xfrm>
          <a:prstGeom prst="rect">
            <a:avLst/>
          </a:prstGeom>
        </p:spPr>
      </p:pic>
    </p:spTree>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altLang="zh-CN" dirty="0"/>
              <a:t>Intel 80386</a:t>
            </a:r>
            <a:r>
              <a:rPr lang="zh-CN" altLang="en-US" dirty="0"/>
              <a:t>微机系统框图</a:t>
            </a:r>
            <a:endParaRPr lang="zh-CN" altLang="en-US" dirty="0"/>
          </a:p>
        </p:txBody>
      </p:sp>
      <p:sp>
        <p:nvSpPr>
          <p:cNvPr id="39943"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128CFA-0D04-474A-ABD2-65C361B7778B}"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graphicFrame>
        <p:nvGraphicFramePr>
          <p:cNvPr id="39944" name="Object 2"/>
          <p:cNvGraphicFramePr>
            <a:graphicFrameLocks noGrp="1" noChangeAspect="1"/>
          </p:cNvGraphicFramePr>
          <p:nvPr>
            <p:ph idx="1"/>
          </p:nvPr>
        </p:nvGraphicFramePr>
        <p:xfrm>
          <a:off x="1500188" y="1325563"/>
          <a:ext cx="6286500" cy="5122862"/>
        </p:xfrm>
        <a:graphic>
          <a:graphicData uri="http://schemas.openxmlformats.org/presentationml/2006/ole">
            <mc:AlternateContent xmlns:mc="http://schemas.openxmlformats.org/markup-compatibility/2006">
              <mc:Choice xmlns:v="urn:schemas-microsoft-com:vml" Requires="v">
                <p:oleObj spid="_x0000_s3" name="位图图像" r:id="rId1" imgW="7610475" imgH="6200775" progId="PBrush">
                  <p:embed/>
                </p:oleObj>
              </mc:Choice>
              <mc:Fallback>
                <p:oleObj name="位图图像" r:id="rId1" imgW="7610475" imgH="6200775"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1325563"/>
                        <a:ext cx="6286500" cy="512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练习：设计</a:t>
            </a:r>
            <a:r>
              <a:rPr lang="zh-CN" altLang="en-US">
                <a:sym typeface="+mn-ea"/>
              </a:rPr>
              <a:t>微指令格式</a:t>
            </a:r>
            <a:endParaRPr lang="zh-CN" altLang="en-US"/>
          </a:p>
        </p:txBody>
      </p:sp>
      <p:sp>
        <p:nvSpPr>
          <p:cNvPr id="3" name="内容占位符 2"/>
          <p:cNvSpPr>
            <a:spLocks noGrp="1"/>
          </p:cNvSpPr>
          <p:nvPr>
            <p:ph idx="1"/>
          </p:nvPr>
        </p:nvSpPr>
        <p:spPr/>
        <p:txBody>
          <a:bodyPr/>
          <a:lstStyle/>
          <a:p>
            <a:r>
              <a:rPr lang="zh-CN" altLang="en-US"/>
              <a:t>某机共有</a:t>
            </a:r>
            <a:r>
              <a:rPr lang="en-US" altLang="zh-CN"/>
              <a:t>52</a:t>
            </a:r>
            <a:r>
              <a:rPr lang="zh-CN" altLang="en-US"/>
              <a:t>个微操作控制信号，构成</a:t>
            </a:r>
            <a:r>
              <a:rPr lang="en-US" altLang="zh-CN"/>
              <a:t>5</a:t>
            </a:r>
            <a:r>
              <a:rPr lang="zh-CN" altLang="en-US"/>
              <a:t>个相斥类的微命令组，各组分别包含</a:t>
            </a:r>
            <a:r>
              <a:rPr lang="en-US" altLang="zh-CN"/>
              <a:t>5</a:t>
            </a:r>
            <a:r>
              <a:rPr lang="zh-CN" altLang="en-US"/>
              <a:t>、</a:t>
            </a:r>
            <a:r>
              <a:rPr lang="en-US" altLang="zh-CN"/>
              <a:t>8</a:t>
            </a:r>
            <a:r>
              <a:rPr lang="zh-CN" altLang="en-US"/>
              <a:t>、</a:t>
            </a:r>
            <a:r>
              <a:rPr lang="en-US" altLang="zh-CN"/>
              <a:t>2</a:t>
            </a:r>
            <a:r>
              <a:rPr lang="zh-CN" altLang="en-US"/>
              <a:t>、</a:t>
            </a:r>
            <a:r>
              <a:rPr lang="en-US" altLang="zh-CN"/>
              <a:t>15</a:t>
            </a:r>
            <a:r>
              <a:rPr lang="zh-CN" altLang="en-US"/>
              <a:t>、</a:t>
            </a:r>
            <a:r>
              <a:rPr lang="en-US" altLang="zh-CN"/>
              <a:t>22</a:t>
            </a:r>
            <a:r>
              <a:rPr lang="zh-CN" altLang="en-US"/>
              <a:t>个微命令。</a:t>
            </a:r>
            <a:endParaRPr lang="zh-CN" altLang="en-US"/>
          </a:p>
          <a:p>
            <a:r>
              <a:rPr lang="zh-CN" altLang="en-US"/>
              <a:t>已知可判定的外部条件有两个，微指令字长</a:t>
            </a:r>
            <a:r>
              <a:rPr lang="en-US" altLang="zh-CN"/>
              <a:t>28</a:t>
            </a:r>
            <a:r>
              <a:rPr lang="zh-CN" altLang="en-US"/>
              <a:t>位。</a:t>
            </a:r>
            <a:endParaRPr lang="zh-CN" altLang="en-US"/>
          </a:p>
          <a:p>
            <a:pPr marL="484505" indent="-457200">
              <a:buAutoNum type="arabicPeriod"/>
            </a:pPr>
            <a:r>
              <a:rPr lang="zh-CN" altLang="en-US"/>
              <a:t>按水平型微指令格式设计微指令，要求微指令的下地址字段直接给出后继微指令地址。</a:t>
            </a:r>
            <a:endParaRPr lang="zh-CN" altLang="en-US"/>
          </a:p>
          <a:p>
            <a:pPr marL="484505" indent="-457200">
              <a:buAutoNum type="arabicPeriod"/>
            </a:pPr>
            <a:r>
              <a:rPr lang="zh-CN" altLang="en-US"/>
              <a:t>指出控制存储器的容量。</a:t>
            </a:r>
            <a:endParaRPr lang="zh-CN" altLang="en-US"/>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Tree>
  </p:cSld>
  <p:clrMapOvr>
    <a:masterClrMapping/>
  </p:clrMapOvr>
  <p:transition>
    <p:cove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练习：设计</a:t>
            </a:r>
            <a:r>
              <a:rPr lang="zh-CN" altLang="en-US">
                <a:sym typeface="+mn-ea"/>
              </a:rPr>
              <a:t>微指令格式</a:t>
            </a:r>
            <a:endParaRPr lang="zh-CN" altLang="en-US"/>
          </a:p>
        </p:txBody>
      </p:sp>
      <p:sp>
        <p:nvSpPr>
          <p:cNvPr id="3" name="内容占位符 2"/>
          <p:cNvSpPr>
            <a:spLocks noGrp="1"/>
          </p:cNvSpPr>
          <p:nvPr>
            <p:ph idx="1"/>
          </p:nvPr>
        </p:nvSpPr>
        <p:spPr/>
        <p:txBody>
          <a:bodyPr/>
          <a:lstStyle/>
          <a:p>
            <a:r>
              <a:rPr lang="zh-CN" altLang="en-US"/>
              <a:t>某机共有</a:t>
            </a:r>
            <a:r>
              <a:rPr lang="en-US" altLang="zh-CN"/>
              <a:t>52</a:t>
            </a:r>
            <a:r>
              <a:rPr lang="zh-CN" altLang="en-US"/>
              <a:t>个微操作控制信号，构成</a:t>
            </a:r>
            <a:r>
              <a:rPr lang="en-US" altLang="zh-CN"/>
              <a:t>5</a:t>
            </a:r>
            <a:r>
              <a:rPr lang="zh-CN" altLang="en-US"/>
              <a:t>个相斥类的微命令组，各组分别包含</a:t>
            </a:r>
            <a:r>
              <a:rPr lang="en-US" altLang="zh-CN"/>
              <a:t>5</a:t>
            </a:r>
            <a:r>
              <a:rPr lang="zh-CN" altLang="en-US"/>
              <a:t>、</a:t>
            </a:r>
            <a:r>
              <a:rPr lang="en-US" altLang="zh-CN"/>
              <a:t>8</a:t>
            </a:r>
            <a:r>
              <a:rPr lang="zh-CN" altLang="en-US"/>
              <a:t>、</a:t>
            </a:r>
            <a:r>
              <a:rPr lang="en-US" altLang="zh-CN"/>
              <a:t>2</a:t>
            </a:r>
            <a:r>
              <a:rPr lang="zh-CN" altLang="en-US"/>
              <a:t>、</a:t>
            </a:r>
            <a:r>
              <a:rPr lang="en-US" altLang="zh-CN"/>
              <a:t>15</a:t>
            </a:r>
            <a:r>
              <a:rPr lang="zh-CN" altLang="en-US"/>
              <a:t>、</a:t>
            </a:r>
            <a:r>
              <a:rPr lang="en-US" altLang="zh-CN"/>
              <a:t>22</a:t>
            </a:r>
            <a:r>
              <a:rPr lang="zh-CN" altLang="en-US"/>
              <a:t>个微命令。已知可判定的外部条件有两个，微指令字长</a:t>
            </a:r>
            <a:r>
              <a:rPr lang="en-US" altLang="zh-CN"/>
              <a:t>28</a:t>
            </a:r>
            <a:r>
              <a:rPr lang="zh-CN" altLang="en-US"/>
              <a:t>位。</a:t>
            </a:r>
            <a:endParaRPr lang="zh-CN" altLang="en-US"/>
          </a:p>
          <a:p>
            <a:pPr marL="484505" indent="-457200">
              <a:buAutoNum type="arabicPeriod"/>
            </a:pPr>
            <a:r>
              <a:rPr lang="zh-CN" altLang="en-US"/>
              <a:t>水平型微指令格式：</a:t>
            </a:r>
            <a:endParaRPr lang="zh-CN" altLang="en-US"/>
          </a:p>
          <a:p>
            <a:pPr marL="484505" indent="-457200">
              <a:buAutoNum type="arabicPeriod"/>
            </a:pPr>
            <a:endParaRPr lang="zh-CN" altLang="en-US"/>
          </a:p>
          <a:p>
            <a:pPr marL="484505" indent="-457200">
              <a:buAutoNum type="arabicPeriod"/>
            </a:pPr>
            <a:endParaRPr lang="zh-CN" altLang="en-US"/>
          </a:p>
          <a:p>
            <a:pPr marL="484505" indent="-457200">
              <a:buAutoNum type="arabicPeriod"/>
            </a:pPr>
            <a:endParaRPr lang="zh-CN" altLang="en-US"/>
          </a:p>
          <a:p>
            <a:pPr marL="484505" indent="-457200">
              <a:buAutoNum type="arabicPeriod"/>
            </a:pPr>
            <a:r>
              <a:rPr lang="zh-CN" altLang="en-US"/>
              <a:t>控制存储器的容量：</a:t>
            </a:r>
            <a:r>
              <a:rPr lang="en-US" altLang="zh-CN"/>
              <a:t>2</a:t>
            </a:r>
            <a:r>
              <a:rPr lang="en-US" altLang="zh-CN" baseline="30000"/>
              <a:t>8</a:t>
            </a:r>
            <a:r>
              <a:rPr lang="en-US" altLang="zh-CN"/>
              <a:t>x28 </a:t>
            </a:r>
            <a:r>
              <a:rPr lang="zh-CN" altLang="en-US"/>
              <a:t>位</a:t>
            </a:r>
            <a:endParaRPr lang="zh-CN" altLang="en-US"/>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pic>
        <p:nvPicPr>
          <p:cNvPr id="5" name="图片 4"/>
          <p:cNvPicPr>
            <a:picLocks noChangeAspect="1"/>
          </p:cNvPicPr>
          <p:nvPr/>
        </p:nvPicPr>
        <p:blipFill>
          <a:blip r:embed="rId1"/>
          <a:stretch>
            <a:fillRect/>
          </a:stretch>
        </p:blipFill>
        <p:spPr>
          <a:xfrm>
            <a:off x="763270" y="3429000"/>
            <a:ext cx="8161020" cy="1478280"/>
          </a:xfrm>
          <a:prstGeom prst="rect">
            <a:avLst/>
          </a:prstGeom>
        </p:spPr>
      </p:pic>
    </p:spTree>
  </p:cSld>
  <p:clrMapOvr>
    <a:masterClrMapping/>
  </p:clrMapOvr>
  <p:transition>
    <p:cove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练习：微操作序列和节拍安排</a:t>
            </a:r>
            <a:endParaRPr lang="zh-CN" altLang="en-US"/>
          </a:p>
        </p:txBody>
      </p:sp>
      <p:pic>
        <p:nvPicPr>
          <p:cNvPr id="5" name="内容占位符 4"/>
          <p:cNvPicPr>
            <a:picLocks noGrp="1" noChangeAspect="1"/>
          </p:cNvPicPr>
          <p:nvPr>
            <p:ph idx="1"/>
          </p:nvPr>
        </p:nvPicPr>
        <p:blipFill>
          <a:blip r:embed="rId1"/>
          <a:stretch>
            <a:fillRect/>
          </a:stretch>
        </p:blipFill>
        <p:spPr>
          <a:xfrm>
            <a:off x="323215" y="1341120"/>
            <a:ext cx="5996940" cy="2811780"/>
          </a:xfrm>
          <a:prstGeom prst="rect">
            <a:avLst/>
          </a:prstGeo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
        <p:nvSpPr>
          <p:cNvPr id="6" name="文本框 5"/>
          <p:cNvSpPr txBox="1"/>
          <p:nvPr/>
        </p:nvSpPr>
        <p:spPr>
          <a:xfrm>
            <a:off x="6438900" y="1482090"/>
            <a:ext cx="2381250" cy="1753235"/>
          </a:xfrm>
          <a:prstGeom prst="rect">
            <a:avLst/>
          </a:prstGeom>
          <a:noFill/>
        </p:spPr>
        <p:txBody>
          <a:bodyPr wrap="square" rtlCol="0">
            <a:spAutoFit/>
          </a:bodyPr>
          <a:lstStyle/>
          <a:p>
            <a:pPr>
              <a:lnSpc>
                <a:spcPct val="200000"/>
              </a:lnSpc>
            </a:pPr>
            <a:r>
              <a:rPr lang="en-US" altLang="zh-CN">
                <a:solidFill>
                  <a:srgbClr val="FF0000"/>
                </a:solidFill>
              </a:rPr>
              <a:t>W</a:t>
            </a:r>
            <a:r>
              <a:rPr lang="zh-CN" altLang="en-US">
                <a:solidFill>
                  <a:srgbClr val="FF0000"/>
                </a:solidFill>
              </a:rPr>
              <a:t>是写控制标志；</a:t>
            </a:r>
            <a:endParaRPr lang="zh-CN" altLang="en-US">
              <a:solidFill>
                <a:srgbClr val="FF0000"/>
              </a:solidFill>
            </a:endParaRPr>
          </a:p>
          <a:p>
            <a:pPr>
              <a:lnSpc>
                <a:spcPct val="200000"/>
              </a:lnSpc>
            </a:pPr>
            <a:r>
              <a:rPr lang="en-US" altLang="zh-CN">
                <a:solidFill>
                  <a:srgbClr val="FF0000"/>
                </a:solidFill>
              </a:rPr>
              <a:t>R</a:t>
            </a:r>
            <a:r>
              <a:rPr lang="zh-CN" altLang="en-US">
                <a:solidFill>
                  <a:srgbClr val="FF0000"/>
                </a:solidFill>
              </a:rPr>
              <a:t>是读控制标志；</a:t>
            </a:r>
            <a:endParaRPr lang="zh-CN" altLang="en-US">
              <a:solidFill>
                <a:srgbClr val="FF0000"/>
              </a:solidFill>
            </a:endParaRPr>
          </a:p>
          <a:p>
            <a:pPr>
              <a:lnSpc>
                <a:spcPct val="200000"/>
              </a:lnSpc>
            </a:pPr>
            <a:r>
              <a:rPr lang="en-US" altLang="zh-CN">
                <a:solidFill>
                  <a:srgbClr val="FF0000"/>
                </a:solidFill>
              </a:rPr>
              <a:t>R1</a:t>
            </a:r>
            <a:r>
              <a:rPr lang="zh-CN" altLang="en-US">
                <a:solidFill>
                  <a:srgbClr val="FF0000"/>
                </a:solidFill>
              </a:rPr>
              <a:t>、</a:t>
            </a:r>
            <a:r>
              <a:rPr lang="en-US" altLang="zh-CN">
                <a:solidFill>
                  <a:srgbClr val="FF0000"/>
                </a:solidFill>
              </a:rPr>
              <a:t>R2</a:t>
            </a:r>
            <a:r>
              <a:rPr lang="zh-CN" altLang="en-US">
                <a:solidFill>
                  <a:srgbClr val="FF0000"/>
                </a:solidFill>
              </a:rPr>
              <a:t>是暂存器。</a:t>
            </a:r>
            <a:endParaRPr lang="zh-CN" altLang="en-US">
              <a:solidFill>
                <a:srgbClr val="FF0000"/>
              </a:solidFill>
            </a:endParaRPr>
          </a:p>
        </p:txBody>
      </p:sp>
      <p:sp>
        <p:nvSpPr>
          <p:cNvPr id="7" name="文本框 6"/>
          <p:cNvSpPr txBox="1"/>
          <p:nvPr/>
        </p:nvSpPr>
        <p:spPr>
          <a:xfrm>
            <a:off x="606425" y="4358640"/>
            <a:ext cx="7781925" cy="1822450"/>
          </a:xfrm>
          <a:prstGeom prst="rect">
            <a:avLst/>
          </a:prstGeom>
          <a:noFill/>
        </p:spPr>
        <p:txBody>
          <a:bodyPr wrap="square" rtlCol="0">
            <a:spAutoFit/>
          </a:bodyPr>
          <a:lstStyle/>
          <a:p>
            <a:pPr marL="484505" indent="-457200" algn="l">
              <a:lnSpc>
                <a:spcPct val="100000"/>
              </a:lnSpc>
              <a:spcBef>
                <a:spcPts val="1500"/>
              </a:spcBef>
              <a:buClr>
                <a:srgbClr val="C00000"/>
              </a:buClr>
              <a:buSzPct val="70000"/>
              <a:buFont typeface="Wingdings" panose="05000000000000000000" pitchFamily="2" charset="2"/>
              <a:buAutoNum type="arabicPeriod"/>
            </a:pPr>
            <a:r>
              <a:rPr lang="zh-CN" altLang="en-US" sz="2000" b="1">
                <a:latin typeface="+mn-lt"/>
                <a:ea typeface="+mn-ea"/>
              </a:rPr>
              <a:t>写出指令ADD #a(#表示立即寻址方式，隐含的操作数在ACC寄存器中）在执行阶段所完成的微操作序列及节拍安排。</a:t>
            </a:r>
            <a:endParaRPr lang="zh-CN" altLang="en-US" sz="2000" b="1">
              <a:latin typeface="+mn-lt"/>
              <a:ea typeface="+mn-ea"/>
            </a:endParaRPr>
          </a:p>
          <a:p>
            <a:pPr marL="484505" indent="-457200" algn="l">
              <a:lnSpc>
                <a:spcPct val="100000"/>
              </a:lnSpc>
              <a:spcBef>
                <a:spcPts val="1500"/>
              </a:spcBef>
              <a:buClr>
                <a:srgbClr val="C00000"/>
              </a:buClr>
              <a:buSzPct val="70000"/>
              <a:buFont typeface="Wingdings" panose="05000000000000000000" pitchFamily="2" charset="2"/>
              <a:buAutoNum type="arabicPeriod"/>
            </a:pPr>
            <a:r>
              <a:rPr lang="zh-CN" altLang="en-US" sz="2000" b="1">
                <a:latin typeface="+mn-lt"/>
                <a:ea typeface="+mn-ea"/>
              </a:rPr>
              <a:t>假设要求在取指周期实现PC+1→PC，且由ALU完成此操作（ALU可以对它的一个源操作数完成加1运算）。以最少的节拍写出取指周期全部微操作序列及节拍安排。</a:t>
            </a:r>
            <a:endParaRPr lang="zh-CN" altLang="en-US" sz="2000" b="1">
              <a:latin typeface="+mn-lt"/>
              <a:ea typeface="+mn-ea"/>
            </a:endParaRPr>
          </a:p>
        </p:txBody>
      </p:sp>
    </p:spTree>
  </p:cSld>
  <p:clrMapOvr>
    <a:masterClrMapping/>
  </p:clrMapOvr>
  <p:transition>
    <p:cove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练习：微操作序列和节拍安排</a:t>
            </a:r>
            <a:endParaRPr lang="zh-CN" altLang="en-US"/>
          </a:p>
        </p:txBody>
      </p:sp>
      <p:pic>
        <p:nvPicPr>
          <p:cNvPr id="5" name="内容占位符 4"/>
          <p:cNvPicPr>
            <a:picLocks noGrp="1" noChangeAspect="1"/>
          </p:cNvPicPr>
          <p:nvPr>
            <p:ph idx="1"/>
          </p:nvPr>
        </p:nvPicPr>
        <p:blipFill>
          <a:blip r:embed="rId1"/>
          <a:stretch>
            <a:fillRect/>
          </a:stretch>
        </p:blipFill>
        <p:spPr>
          <a:xfrm>
            <a:off x="323215" y="1341120"/>
            <a:ext cx="5996940" cy="2811780"/>
          </a:xfrm>
          <a:prstGeom prst="rect">
            <a:avLst/>
          </a:prstGeo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
        <p:nvSpPr>
          <p:cNvPr id="6" name="文本框 5"/>
          <p:cNvSpPr txBox="1"/>
          <p:nvPr/>
        </p:nvSpPr>
        <p:spPr>
          <a:xfrm>
            <a:off x="6438900" y="1482090"/>
            <a:ext cx="2381250" cy="1753235"/>
          </a:xfrm>
          <a:prstGeom prst="rect">
            <a:avLst/>
          </a:prstGeom>
          <a:noFill/>
        </p:spPr>
        <p:txBody>
          <a:bodyPr wrap="square" rtlCol="0">
            <a:spAutoFit/>
          </a:bodyPr>
          <a:lstStyle/>
          <a:p>
            <a:pPr>
              <a:lnSpc>
                <a:spcPct val="200000"/>
              </a:lnSpc>
            </a:pPr>
            <a:r>
              <a:rPr lang="en-US" altLang="zh-CN">
                <a:solidFill>
                  <a:srgbClr val="FF0000"/>
                </a:solidFill>
              </a:rPr>
              <a:t>W</a:t>
            </a:r>
            <a:r>
              <a:rPr lang="zh-CN" altLang="en-US">
                <a:solidFill>
                  <a:srgbClr val="FF0000"/>
                </a:solidFill>
              </a:rPr>
              <a:t>是写控制标志；</a:t>
            </a:r>
            <a:endParaRPr lang="zh-CN" altLang="en-US">
              <a:solidFill>
                <a:srgbClr val="FF0000"/>
              </a:solidFill>
            </a:endParaRPr>
          </a:p>
          <a:p>
            <a:pPr>
              <a:lnSpc>
                <a:spcPct val="200000"/>
              </a:lnSpc>
            </a:pPr>
            <a:r>
              <a:rPr lang="en-US" altLang="zh-CN">
                <a:solidFill>
                  <a:srgbClr val="FF0000"/>
                </a:solidFill>
              </a:rPr>
              <a:t>R</a:t>
            </a:r>
            <a:r>
              <a:rPr lang="zh-CN" altLang="en-US">
                <a:solidFill>
                  <a:srgbClr val="FF0000"/>
                </a:solidFill>
              </a:rPr>
              <a:t>是读控制标志；</a:t>
            </a:r>
            <a:endParaRPr lang="zh-CN" altLang="en-US">
              <a:solidFill>
                <a:srgbClr val="FF0000"/>
              </a:solidFill>
            </a:endParaRPr>
          </a:p>
          <a:p>
            <a:pPr>
              <a:lnSpc>
                <a:spcPct val="200000"/>
              </a:lnSpc>
            </a:pPr>
            <a:r>
              <a:rPr lang="en-US" altLang="zh-CN">
                <a:solidFill>
                  <a:srgbClr val="FF0000"/>
                </a:solidFill>
              </a:rPr>
              <a:t>R1</a:t>
            </a:r>
            <a:r>
              <a:rPr lang="zh-CN" altLang="en-US">
                <a:solidFill>
                  <a:srgbClr val="FF0000"/>
                </a:solidFill>
              </a:rPr>
              <a:t>、</a:t>
            </a:r>
            <a:r>
              <a:rPr lang="en-US" altLang="zh-CN">
                <a:solidFill>
                  <a:srgbClr val="FF0000"/>
                </a:solidFill>
              </a:rPr>
              <a:t>R2</a:t>
            </a:r>
            <a:r>
              <a:rPr lang="zh-CN" altLang="en-US">
                <a:solidFill>
                  <a:srgbClr val="FF0000"/>
                </a:solidFill>
              </a:rPr>
              <a:t>是暂存器。</a:t>
            </a:r>
            <a:endParaRPr lang="zh-CN" altLang="en-US">
              <a:solidFill>
                <a:srgbClr val="FF0000"/>
              </a:solidFill>
            </a:endParaRPr>
          </a:p>
        </p:txBody>
      </p:sp>
      <p:sp>
        <p:nvSpPr>
          <p:cNvPr id="7" name="文本框 6"/>
          <p:cNvSpPr txBox="1"/>
          <p:nvPr/>
        </p:nvSpPr>
        <p:spPr>
          <a:xfrm>
            <a:off x="606425" y="4358640"/>
            <a:ext cx="7781925" cy="2399665"/>
          </a:xfrm>
          <a:prstGeom prst="rect">
            <a:avLst/>
          </a:prstGeom>
          <a:noFill/>
        </p:spPr>
        <p:txBody>
          <a:bodyPr wrap="square" rtlCol="0">
            <a:spAutoFit/>
          </a:bodyPr>
          <a:lstStyle/>
          <a:p>
            <a:pPr marL="27305" indent="0" algn="l">
              <a:lnSpc>
                <a:spcPct val="100000"/>
              </a:lnSpc>
              <a:spcBef>
                <a:spcPts val="1500"/>
              </a:spcBef>
              <a:buClr>
                <a:srgbClr val="C00000"/>
              </a:buClr>
              <a:buSzPct val="70000"/>
              <a:buFont typeface="Wingdings" panose="05000000000000000000" pitchFamily="2" charset="2"/>
              <a:buNone/>
            </a:pPr>
            <a:r>
              <a:rPr lang="zh-CN" altLang="en-US" sz="2000" b="1">
                <a:latin typeface="+mn-lt"/>
                <a:ea typeface="+mn-ea"/>
              </a:rPr>
              <a:t>指令ADD #a在执行阶段所完成的微操作序列及节拍安排：</a:t>
            </a:r>
            <a:endParaRPr lang="zh-CN" altLang="en-US" sz="2000" b="1">
              <a:latin typeface="+mn-lt"/>
              <a:ea typeface="+mn-ea"/>
            </a:endParaRPr>
          </a:p>
          <a:p>
            <a:pPr marL="27305" indent="0" algn="l">
              <a:lnSpc>
                <a:spcPct val="100000"/>
              </a:lnSpc>
              <a:spcBef>
                <a:spcPts val="1500"/>
              </a:spcBef>
              <a:buClr>
                <a:srgbClr val="C00000"/>
              </a:buClr>
              <a:buSzPct val="70000"/>
              <a:buFont typeface="Wingdings" panose="05000000000000000000" pitchFamily="2" charset="2"/>
              <a:buNone/>
            </a:pPr>
            <a:r>
              <a:rPr lang="en-US" altLang="zh-CN" sz="2000" b="1">
                <a:latin typeface="+mn-lt"/>
                <a:ea typeface="+mn-ea"/>
              </a:rPr>
              <a:t>T0	Ad(IR)</a:t>
            </a:r>
            <a:r>
              <a:rPr lang="en-US" altLang="zh-CN" sz="2000" b="1">
                <a:ea typeface="+mn-ea"/>
                <a:cs typeface="Arial" panose="020B0604020202020204" pitchFamily="34" charset="0"/>
              </a:rPr>
              <a:t>→R1</a:t>
            </a:r>
            <a:endParaRPr lang="en-US" altLang="zh-CN" sz="2000" b="1">
              <a:ea typeface="+mn-ea"/>
              <a:cs typeface="Arial" panose="020B0604020202020204" pitchFamily="34" charset="0"/>
            </a:endParaRPr>
          </a:p>
          <a:p>
            <a:pPr marL="27305" indent="0" algn="l">
              <a:lnSpc>
                <a:spcPct val="100000"/>
              </a:lnSpc>
              <a:spcBef>
                <a:spcPts val="1500"/>
              </a:spcBef>
              <a:buClr>
                <a:srgbClr val="C00000"/>
              </a:buClr>
              <a:buSzPct val="70000"/>
              <a:buFont typeface="Wingdings" panose="05000000000000000000" pitchFamily="2" charset="2"/>
              <a:buNone/>
            </a:pPr>
            <a:r>
              <a:rPr lang="en-US" altLang="zh-CN" sz="2000" b="1">
                <a:latin typeface="+mn-lt"/>
                <a:ea typeface="+mn-ea"/>
              </a:rPr>
              <a:t>T1	(R1)+</a:t>
            </a:r>
            <a:r>
              <a:rPr lang="en-US" altLang="zh-CN" sz="2000" b="1">
                <a:ea typeface="+mn-ea"/>
                <a:cs typeface="Arial" panose="020B0604020202020204" pitchFamily="34" charset="0"/>
              </a:rPr>
              <a:t>(ACC)</a:t>
            </a:r>
            <a:r>
              <a:rPr lang="en-US" altLang="zh-CN" sz="2000" b="1">
                <a:ea typeface="+mn-ea"/>
                <a:cs typeface="Arial" panose="020B0604020202020204" pitchFamily="34" charset="0"/>
                <a:sym typeface="+mn-ea"/>
              </a:rPr>
              <a:t>→R2</a:t>
            </a:r>
            <a:endParaRPr lang="en-US" altLang="zh-CN" sz="2000" b="1">
              <a:ea typeface="+mn-ea"/>
              <a:cs typeface="Arial" panose="020B0604020202020204" pitchFamily="34" charset="0"/>
              <a:sym typeface="+mn-ea"/>
            </a:endParaRPr>
          </a:p>
          <a:p>
            <a:pPr marL="27305" indent="0" algn="l">
              <a:lnSpc>
                <a:spcPct val="100000"/>
              </a:lnSpc>
              <a:spcBef>
                <a:spcPts val="1500"/>
              </a:spcBef>
              <a:buClr>
                <a:srgbClr val="C00000"/>
              </a:buClr>
              <a:buSzPct val="70000"/>
              <a:buFont typeface="Wingdings" panose="05000000000000000000" pitchFamily="2" charset="2"/>
              <a:buNone/>
            </a:pPr>
            <a:r>
              <a:rPr lang="en-US" altLang="zh-CN" sz="2000" b="1">
                <a:latin typeface="+mn-lt"/>
                <a:ea typeface="+mn-ea"/>
              </a:rPr>
              <a:t>T2	(R2)</a:t>
            </a:r>
            <a:r>
              <a:rPr lang="en-US" altLang="zh-CN" sz="2000" b="1">
                <a:ea typeface="+mn-ea"/>
                <a:cs typeface="Arial" panose="020B0604020202020204" pitchFamily="34" charset="0"/>
              </a:rPr>
              <a:t>→ACC</a:t>
            </a:r>
            <a:endParaRPr lang="zh-CN" altLang="en-US" sz="2000" b="1">
              <a:latin typeface="+mn-lt"/>
              <a:ea typeface="+mn-ea"/>
            </a:endParaRPr>
          </a:p>
          <a:p>
            <a:pPr marL="484505" indent="-457200" algn="l">
              <a:lnSpc>
                <a:spcPct val="100000"/>
              </a:lnSpc>
              <a:spcBef>
                <a:spcPts val="1500"/>
              </a:spcBef>
              <a:buClr>
                <a:srgbClr val="C00000"/>
              </a:buClr>
              <a:buSzPct val="70000"/>
              <a:buFont typeface="Wingdings" panose="05000000000000000000" pitchFamily="2" charset="2"/>
              <a:buAutoNum type="arabicPeriod"/>
            </a:pPr>
            <a:endParaRPr lang="zh-CN" altLang="en-US" sz="2000" b="1">
              <a:latin typeface="+mn-lt"/>
              <a:ea typeface="+mn-ea"/>
            </a:endParaRPr>
          </a:p>
        </p:txBody>
      </p:sp>
    </p:spTree>
  </p:cSld>
  <p:clrMapOvr>
    <a:masterClrMapping/>
  </p:clrMapOvr>
  <p:transition>
    <p:cove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练习：微操作序列和节拍安排</a:t>
            </a:r>
            <a:endParaRPr lang="zh-CN" altLang="en-US"/>
          </a:p>
        </p:txBody>
      </p:sp>
      <p:pic>
        <p:nvPicPr>
          <p:cNvPr id="5" name="内容占位符 4"/>
          <p:cNvPicPr>
            <a:picLocks noGrp="1" noChangeAspect="1"/>
          </p:cNvPicPr>
          <p:nvPr>
            <p:ph idx="1"/>
          </p:nvPr>
        </p:nvPicPr>
        <p:blipFill>
          <a:blip r:embed="rId1"/>
          <a:stretch>
            <a:fillRect/>
          </a:stretch>
        </p:blipFill>
        <p:spPr>
          <a:xfrm>
            <a:off x="323215" y="1341120"/>
            <a:ext cx="5996940" cy="2811780"/>
          </a:xfrm>
          <a:prstGeom prst="rect">
            <a:avLst/>
          </a:prstGeo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a:fld>
            <a:endParaRPr lang="zh-CN" altLang="en-US"/>
          </a:p>
        </p:txBody>
      </p:sp>
      <p:sp>
        <p:nvSpPr>
          <p:cNvPr id="6" name="文本框 5"/>
          <p:cNvSpPr txBox="1"/>
          <p:nvPr/>
        </p:nvSpPr>
        <p:spPr>
          <a:xfrm>
            <a:off x="6438900" y="1482090"/>
            <a:ext cx="2381250" cy="1753235"/>
          </a:xfrm>
          <a:prstGeom prst="rect">
            <a:avLst/>
          </a:prstGeom>
          <a:noFill/>
        </p:spPr>
        <p:txBody>
          <a:bodyPr wrap="square" rtlCol="0">
            <a:spAutoFit/>
          </a:bodyPr>
          <a:lstStyle/>
          <a:p>
            <a:pPr>
              <a:lnSpc>
                <a:spcPct val="200000"/>
              </a:lnSpc>
            </a:pPr>
            <a:r>
              <a:rPr lang="en-US" altLang="zh-CN">
                <a:solidFill>
                  <a:srgbClr val="FF0000"/>
                </a:solidFill>
              </a:rPr>
              <a:t>W</a:t>
            </a:r>
            <a:r>
              <a:rPr lang="zh-CN" altLang="en-US">
                <a:solidFill>
                  <a:srgbClr val="FF0000"/>
                </a:solidFill>
              </a:rPr>
              <a:t>是写控制标志；</a:t>
            </a:r>
            <a:endParaRPr lang="zh-CN" altLang="en-US">
              <a:solidFill>
                <a:srgbClr val="FF0000"/>
              </a:solidFill>
            </a:endParaRPr>
          </a:p>
          <a:p>
            <a:pPr>
              <a:lnSpc>
                <a:spcPct val="200000"/>
              </a:lnSpc>
            </a:pPr>
            <a:r>
              <a:rPr lang="en-US" altLang="zh-CN">
                <a:solidFill>
                  <a:srgbClr val="FF0000"/>
                </a:solidFill>
              </a:rPr>
              <a:t>R</a:t>
            </a:r>
            <a:r>
              <a:rPr lang="zh-CN" altLang="en-US">
                <a:solidFill>
                  <a:srgbClr val="FF0000"/>
                </a:solidFill>
              </a:rPr>
              <a:t>是读控制标志；</a:t>
            </a:r>
            <a:endParaRPr lang="zh-CN" altLang="en-US">
              <a:solidFill>
                <a:srgbClr val="FF0000"/>
              </a:solidFill>
            </a:endParaRPr>
          </a:p>
          <a:p>
            <a:pPr>
              <a:lnSpc>
                <a:spcPct val="200000"/>
              </a:lnSpc>
            </a:pPr>
            <a:r>
              <a:rPr lang="en-US" altLang="zh-CN">
                <a:solidFill>
                  <a:srgbClr val="FF0000"/>
                </a:solidFill>
              </a:rPr>
              <a:t>R1</a:t>
            </a:r>
            <a:r>
              <a:rPr lang="zh-CN" altLang="en-US">
                <a:solidFill>
                  <a:srgbClr val="FF0000"/>
                </a:solidFill>
              </a:rPr>
              <a:t>、</a:t>
            </a:r>
            <a:r>
              <a:rPr lang="en-US" altLang="zh-CN">
                <a:solidFill>
                  <a:srgbClr val="FF0000"/>
                </a:solidFill>
              </a:rPr>
              <a:t>R2</a:t>
            </a:r>
            <a:r>
              <a:rPr lang="zh-CN" altLang="en-US">
                <a:solidFill>
                  <a:srgbClr val="FF0000"/>
                </a:solidFill>
              </a:rPr>
              <a:t>是暂存器。</a:t>
            </a:r>
            <a:endParaRPr lang="zh-CN" altLang="en-US">
              <a:solidFill>
                <a:srgbClr val="FF0000"/>
              </a:solidFill>
            </a:endParaRPr>
          </a:p>
        </p:txBody>
      </p:sp>
      <p:sp>
        <p:nvSpPr>
          <p:cNvPr id="7" name="文本框 6"/>
          <p:cNvSpPr txBox="1"/>
          <p:nvPr/>
        </p:nvSpPr>
        <p:spPr>
          <a:xfrm>
            <a:off x="606425" y="4358640"/>
            <a:ext cx="7781925" cy="2399665"/>
          </a:xfrm>
          <a:prstGeom prst="rect">
            <a:avLst/>
          </a:prstGeom>
          <a:noFill/>
        </p:spPr>
        <p:txBody>
          <a:bodyPr wrap="square" rtlCol="0">
            <a:spAutoFit/>
          </a:bodyPr>
          <a:lstStyle/>
          <a:p>
            <a:pPr marL="27305" indent="0" algn="l">
              <a:lnSpc>
                <a:spcPct val="100000"/>
              </a:lnSpc>
              <a:spcBef>
                <a:spcPts val="1500"/>
              </a:spcBef>
              <a:buClr>
                <a:srgbClr val="C00000"/>
              </a:buClr>
              <a:buSzPct val="70000"/>
              <a:buFont typeface="Wingdings" panose="05000000000000000000" pitchFamily="2" charset="2"/>
              <a:buNone/>
            </a:pPr>
            <a:r>
              <a:rPr lang="zh-CN" altLang="en-US" sz="2000" b="1">
                <a:latin typeface="+mn-lt"/>
                <a:ea typeface="+mn-ea"/>
              </a:rPr>
              <a:t>取指周期由ALU完成操作</a:t>
            </a:r>
            <a:r>
              <a:rPr lang="zh-CN" altLang="en-US" sz="2000" b="1">
                <a:latin typeface="+mn-lt"/>
                <a:ea typeface="+mn-ea"/>
                <a:sym typeface="+mn-ea"/>
              </a:rPr>
              <a:t>实现PC+1→PC，</a:t>
            </a:r>
            <a:r>
              <a:rPr lang="zh-CN" altLang="en-US" sz="2000" b="1">
                <a:latin typeface="+mn-lt"/>
                <a:ea typeface="+mn-ea"/>
              </a:rPr>
              <a:t>以最少的节拍写出取指周期全部微操作序列及节拍安排。</a:t>
            </a:r>
            <a:endParaRPr lang="zh-CN" altLang="en-US" sz="2000" b="1">
              <a:latin typeface="+mn-lt"/>
              <a:ea typeface="+mn-ea"/>
            </a:endParaRPr>
          </a:p>
          <a:p>
            <a:pPr marL="27305" indent="0" algn="l" latinLnBrk="0">
              <a:lnSpc>
                <a:spcPct val="100000"/>
              </a:lnSpc>
              <a:spcBef>
                <a:spcPts val="900"/>
              </a:spcBef>
              <a:buClr>
                <a:srgbClr val="C00000"/>
              </a:buClr>
              <a:buSzPct val="70000"/>
              <a:buFont typeface="Wingdings" panose="05000000000000000000" pitchFamily="2" charset="2"/>
              <a:buNone/>
            </a:pPr>
            <a:r>
              <a:rPr lang="en-US" altLang="zh-CN" sz="2000" b="1">
                <a:latin typeface="+mn-lt"/>
                <a:ea typeface="+mn-ea"/>
              </a:rPr>
              <a:t>T0	PC</a:t>
            </a:r>
            <a:r>
              <a:rPr lang="en-US" altLang="zh-CN" sz="2000" b="1">
                <a:ea typeface="+mn-ea"/>
                <a:cs typeface="Arial" panose="020B0604020202020204" pitchFamily="34" charset="0"/>
              </a:rPr>
              <a:t>→MAR</a:t>
            </a:r>
            <a:endParaRPr lang="en-US" altLang="zh-CN" sz="2000" b="1">
              <a:ea typeface="+mn-ea"/>
              <a:cs typeface="Arial" panose="020B0604020202020204" pitchFamily="34" charset="0"/>
            </a:endParaRPr>
          </a:p>
          <a:p>
            <a:pPr marL="27305" indent="0" algn="l" latinLnBrk="0">
              <a:lnSpc>
                <a:spcPct val="100000"/>
              </a:lnSpc>
              <a:spcBef>
                <a:spcPts val="900"/>
              </a:spcBef>
              <a:buClr>
                <a:srgbClr val="C00000"/>
              </a:buClr>
              <a:buSzPct val="70000"/>
              <a:buFont typeface="Wingdings" panose="05000000000000000000" pitchFamily="2" charset="2"/>
              <a:buNone/>
            </a:pPr>
            <a:r>
              <a:rPr lang="en-US" altLang="zh-CN" sz="2000" b="1">
                <a:ea typeface="+mn-ea"/>
                <a:cs typeface="Arial" panose="020B0604020202020204" pitchFamily="34" charset="0"/>
              </a:rPr>
              <a:t>T1	M(MAR)→MDR, (PC)+1</a:t>
            </a:r>
            <a:r>
              <a:rPr lang="en-US" altLang="zh-CN" sz="2000" b="1">
                <a:ea typeface="+mn-ea"/>
                <a:cs typeface="Arial" panose="020B0604020202020204" pitchFamily="34" charset="0"/>
                <a:sym typeface="+mn-ea"/>
              </a:rPr>
              <a:t>→R2</a:t>
            </a:r>
            <a:endParaRPr lang="en-US" altLang="zh-CN" sz="2000" b="1">
              <a:ea typeface="+mn-ea"/>
              <a:cs typeface="Arial" panose="020B0604020202020204" pitchFamily="34" charset="0"/>
            </a:endParaRPr>
          </a:p>
          <a:p>
            <a:pPr marL="27305" indent="0" algn="l" latinLnBrk="0">
              <a:lnSpc>
                <a:spcPct val="100000"/>
              </a:lnSpc>
              <a:spcBef>
                <a:spcPts val="900"/>
              </a:spcBef>
              <a:buClr>
                <a:srgbClr val="C00000"/>
              </a:buClr>
              <a:buSzPct val="70000"/>
              <a:buFont typeface="Wingdings" panose="05000000000000000000" pitchFamily="2" charset="2"/>
              <a:buNone/>
            </a:pPr>
            <a:r>
              <a:rPr lang="en-US" altLang="zh-CN" sz="2000" b="1">
                <a:ea typeface="+mn-ea"/>
                <a:cs typeface="Arial" panose="020B0604020202020204" pitchFamily="34" charset="0"/>
              </a:rPr>
              <a:t>T2	MDR</a:t>
            </a:r>
            <a:r>
              <a:rPr lang="en-US" altLang="zh-CN" sz="2000" b="1">
                <a:ea typeface="+mn-ea"/>
                <a:cs typeface="Arial" panose="020B0604020202020204" pitchFamily="34" charset="0"/>
                <a:sym typeface="+mn-ea"/>
              </a:rPr>
              <a:t>→</a:t>
            </a:r>
            <a:r>
              <a:rPr lang="en-US" altLang="zh-CN" sz="2000" b="1">
                <a:ea typeface="+mn-ea"/>
                <a:cs typeface="Arial" panose="020B0604020202020204" pitchFamily="34" charset="0"/>
              </a:rPr>
              <a:t>IR, OP(IR)</a:t>
            </a:r>
            <a:r>
              <a:rPr lang="en-US" altLang="zh-CN" sz="2000" b="1">
                <a:ea typeface="+mn-ea"/>
                <a:cs typeface="Arial" panose="020B0604020202020204" pitchFamily="34" charset="0"/>
                <a:sym typeface="+mn-ea"/>
              </a:rPr>
              <a:t>→</a:t>
            </a:r>
            <a:r>
              <a:rPr lang="zh-CN" altLang="en-US" sz="2000" b="1">
                <a:ea typeface="+mn-ea"/>
                <a:cs typeface="Arial" panose="020B0604020202020204" pitchFamily="34" charset="0"/>
              </a:rPr>
              <a:t>微操作命令形成部件</a:t>
            </a:r>
            <a:endParaRPr lang="zh-CN" altLang="en-US" sz="2000" b="1">
              <a:ea typeface="+mn-ea"/>
              <a:cs typeface="Arial" panose="020B0604020202020204" pitchFamily="34" charset="0"/>
            </a:endParaRPr>
          </a:p>
          <a:p>
            <a:pPr marL="27305" indent="0" algn="l" latinLnBrk="0">
              <a:lnSpc>
                <a:spcPct val="100000"/>
              </a:lnSpc>
              <a:spcBef>
                <a:spcPts val="900"/>
              </a:spcBef>
              <a:buClr>
                <a:srgbClr val="C00000"/>
              </a:buClr>
              <a:buSzPct val="70000"/>
              <a:buFont typeface="Wingdings" panose="05000000000000000000" pitchFamily="2" charset="2"/>
              <a:buNone/>
            </a:pPr>
            <a:r>
              <a:rPr lang="en-US" altLang="zh-CN" sz="2000" b="1">
                <a:ea typeface="+mn-ea"/>
                <a:cs typeface="Arial" panose="020B0604020202020204" pitchFamily="34" charset="0"/>
              </a:rPr>
              <a:t>T3	(R2)</a:t>
            </a:r>
            <a:r>
              <a:rPr lang="en-US" altLang="zh-CN" sz="2000" b="1">
                <a:ea typeface="+mn-ea"/>
                <a:cs typeface="Arial" panose="020B0604020202020204" pitchFamily="34" charset="0"/>
                <a:sym typeface="+mn-ea"/>
              </a:rPr>
              <a:t>→PC</a:t>
            </a:r>
            <a:endParaRPr lang="en-US" altLang="zh-CN" sz="2000" b="1">
              <a:ea typeface="+mn-ea"/>
              <a:cs typeface="Arial" panose="020B0604020202020204" pitchFamily="34" charset="0"/>
            </a:endParaRPr>
          </a:p>
        </p:txBody>
      </p:sp>
    </p:spTree>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altLang="zh-CN" dirty="0"/>
              <a:t>80386</a:t>
            </a:r>
            <a:r>
              <a:rPr lang="zh-CN" altLang="en-US" dirty="0"/>
              <a:t>结构及外部连线</a:t>
            </a:r>
            <a:endParaRPr lang="zh-CN" altLang="en-US" dirty="0"/>
          </a:p>
        </p:txBody>
      </p:sp>
      <p:sp>
        <p:nvSpPr>
          <p:cNvPr id="40965" name="内容占位符 2"/>
          <p:cNvSpPr>
            <a:spLocks noGrp="1"/>
          </p:cNvSpPr>
          <p:nvPr>
            <p:ph idx="1"/>
          </p:nvPr>
        </p:nvSpPr>
        <p:spPr/>
        <p:txBody>
          <a:bodyPr/>
          <a:lstStyle/>
          <a:p>
            <a:pPr eaLnBrk="1" hangingPunct="1"/>
            <a:r>
              <a:rPr lang="en-US" altLang="zh-CN"/>
              <a:t>Intel 80386</a:t>
            </a:r>
            <a:r>
              <a:rPr lang="zh-CN" altLang="en-US"/>
              <a:t>包括指令部件、执行部件和存储管理部件等。</a:t>
            </a:r>
            <a:endParaRPr lang="en-US" altLang="zh-CN"/>
          </a:p>
          <a:p>
            <a:pPr lvl="1" eaLnBrk="1" hangingPunct="1"/>
            <a:r>
              <a:rPr lang="zh-CN" altLang="en-US"/>
              <a:t>指令部件完成取指及指令译码功能，并产生控制信号；</a:t>
            </a:r>
            <a:endParaRPr lang="en-US" altLang="zh-CN"/>
          </a:p>
          <a:p>
            <a:pPr lvl="1" eaLnBrk="1" hangingPunct="1"/>
            <a:r>
              <a:rPr lang="zh-CN" altLang="en-US"/>
              <a:t>执行部件包括</a:t>
            </a:r>
            <a:r>
              <a:rPr lang="en-US" altLang="zh-CN"/>
              <a:t>ALU</a:t>
            </a:r>
            <a:r>
              <a:rPr lang="zh-CN" altLang="en-US"/>
              <a:t>、乘法部件、寄存器组等；</a:t>
            </a:r>
            <a:endParaRPr lang="en-US" altLang="zh-CN"/>
          </a:p>
          <a:p>
            <a:pPr lvl="1" eaLnBrk="1" hangingPunct="1"/>
            <a:r>
              <a:rPr lang="zh-CN" altLang="en-US"/>
              <a:t>存储管理部件用来确定存储器地址。</a:t>
            </a:r>
            <a:endParaRPr lang="zh-CN" altLang="en-US"/>
          </a:p>
          <a:p>
            <a:pPr eaLnBrk="1" hangingPunct="1"/>
            <a:r>
              <a:rPr lang="en-US" altLang="zh-CN"/>
              <a:t>80386</a:t>
            </a:r>
            <a:r>
              <a:rPr lang="zh-CN" altLang="en-US"/>
              <a:t>微处理器芯片通过引出端与计算机的其他部件连接，引出端信号按功能划分如图</a:t>
            </a:r>
            <a:r>
              <a:rPr lang="en-US" altLang="zh-CN"/>
              <a:t>6.2</a:t>
            </a:r>
            <a:r>
              <a:rPr lang="zh-CN" altLang="en-US"/>
              <a:t>所示。</a:t>
            </a:r>
            <a:endParaRPr lang="en-US" altLang="zh-CN"/>
          </a:p>
          <a:p>
            <a:pPr lvl="1" eaLnBrk="1" hangingPunct="1"/>
            <a:r>
              <a:rPr lang="zh-CN" altLang="en-US"/>
              <a:t>图上的箭头表示信号传送的方向。</a:t>
            </a:r>
            <a:endParaRPr lang="zh-CN" altLang="en-US"/>
          </a:p>
          <a:p>
            <a:pPr eaLnBrk="1" hangingPunct="1"/>
            <a:endParaRPr lang="zh-CN" altLang="en-US"/>
          </a:p>
        </p:txBody>
      </p:sp>
      <p:sp>
        <p:nvSpPr>
          <p:cNvPr id="4096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FFF0801-7BCA-4912-8110-F7C18AD5497B}"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altLang="zh-CN" dirty="0"/>
              <a:t>Intel 80386</a:t>
            </a:r>
            <a:r>
              <a:rPr lang="zh-CN" altLang="en-US" dirty="0"/>
              <a:t>引出端信号</a:t>
            </a:r>
            <a:endParaRPr lang="zh-CN" altLang="en-US" dirty="0"/>
          </a:p>
        </p:txBody>
      </p:sp>
      <p:sp>
        <p:nvSpPr>
          <p:cNvPr id="4199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3621D2-00C7-49A2-9855-03291E43B915}"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graphicFrame>
        <p:nvGraphicFramePr>
          <p:cNvPr id="41992" name="Object 2"/>
          <p:cNvGraphicFramePr>
            <a:graphicFrameLocks noGrp="1" noChangeAspect="1"/>
          </p:cNvGraphicFramePr>
          <p:nvPr>
            <p:ph idx="1"/>
          </p:nvPr>
        </p:nvGraphicFramePr>
        <p:xfrm>
          <a:off x="1071563" y="1420813"/>
          <a:ext cx="6929437" cy="5084762"/>
        </p:xfrm>
        <a:graphic>
          <a:graphicData uri="http://schemas.openxmlformats.org/presentationml/2006/ole">
            <mc:AlternateContent xmlns:mc="http://schemas.openxmlformats.org/markup-compatibility/2006">
              <mc:Choice xmlns:v="urn:schemas-microsoft-com:vml" Requires="v">
                <p:oleObj spid="_x0000_s3" name="位图图像" r:id="rId1" imgW="7124700" imgH="5229225" progId="PBrush">
                  <p:embed/>
                </p:oleObj>
              </mc:Choice>
              <mc:Fallback>
                <p:oleObj name="位图图像" r:id="rId1" imgW="7124700" imgH="5229225"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420813"/>
                        <a:ext cx="6929437"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各个信号的功能</a:t>
            </a:r>
            <a:endParaRPr lang="zh-CN" altLang="en-US" dirty="0"/>
          </a:p>
        </p:txBody>
      </p:sp>
      <p:sp>
        <p:nvSpPr>
          <p:cNvPr id="3" name="内容占位符 2"/>
          <p:cNvSpPr>
            <a:spLocks noGrp="1"/>
          </p:cNvSpPr>
          <p:nvPr>
            <p:ph idx="1"/>
          </p:nvPr>
        </p:nvSpPr>
        <p:spPr/>
        <p:txBody>
          <a:bodyPr rtlCol="0">
            <a:normAutofit lnSpcReduction="10000"/>
          </a:bodyPr>
          <a:lstStyle/>
          <a:p>
            <a:pPr eaLnBrk="1" fontAlgn="auto" hangingPunct="1">
              <a:spcAft>
                <a:spcPts val="0"/>
              </a:spcAft>
              <a:defRPr/>
            </a:pPr>
            <a:r>
              <a:rPr lang="en-US" altLang="zh-CN" dirty="0"/>
              <a:t>(1) D0</a:t>
            </a:r>
            <a:r>
              <a:rPr lang="zh-CN" altLang="en-US" dirty="0"/>
              <a:t>～</a:t>
            </a:r>
            <a:r>
              <a:rPr lang="en-US" altLang="zh-CN" dirty="0"/>
              <a:t>D31</a:t>
            </a:r>
            <a:r>
              <a:rPr lang="zh-CN" altLang="en-US" dirty="0"/>
              <a:t>：</a:t>
            </a:r>
            <a:r>
              <a:rPr lang="en-US" altLang="zh-CN" dirty="0"/>
              <a:t>32</a:t>
            </a:r>
            <a:r>
              <a:rPr lang="zh-CN" altLang="en-US" dirty="0"/>
              <a:t>位数据总线，是传送数据的双向总线。</a:t>
            </a:r>
            <a:endParaRPr lang="zh-CN" altLang="en-US" dirty="0"/>
          </a:p>
          <a:p>
            <a:pPr eaLnBrk="1" fontAlgn="auto" hangingPunct="1">
              <a:spcAft>
                <a:spcPts val="0"/>
              </a:spcAft>
              <a:defRPr/>
            </a:pPr>
            <a:r>
              <a:rPr lang="en-US" altLang="zh-CN" dirty="0"/>
              <a:t>(2) A2</a:t>
            </a:r>
            <a:r>
              <a:rPr lang="zh-CN" altLang="en-US" dirty="0"/>
              <a:t>～</a:t>
            </a:r>
            <a:r>
              <a:rPr lang="en-US" altLang="zh-CN" dirty="0"/>
              <a:t>A31</a:t>
            </a:r>
            <a:r>
              <a:rPr lang="zh-CN" altLang="en-US" dirty="0"/>
              <a:t>，</a:t>
            </a:r>
            <a:r>
              <a:rPr lang="en-US" altLang="zh-CN" dirty="0"/>
              <a:t>BE0</a:t>
            </a:r>
            <a:r>
              <a:rPr lang="zh-CN" altLang="en-US" dirty="0"/>
              <a:t>＃～</a:t>
            </a:r>
            <a:r>
              <a:rPr lang="en-US" altLang="zh-CN" dirty="0"/>
              <a:t>BE3</a:t>
            </a:r>
            <a:r>
              <a:rPr lang="zh-CN" altLang="en-US" dirty="0"/>
              <a:t>＃：</a:t>
            </a:r>
            <a:r>
              <a:rPr lang="en-US" altLang="zh-CN" dirty="0"/>
              <a:t>A0</a:t>
            </a:r>
            <a:r>
              <a:rPr lang="zh-CN" altLang="en-US" dirty="0"/>
              <a:t>～</a:t>
            </a:r>
            <a:r>
              <a:rPr lang="en-US" altLang="zh-CN" dirty="0"/>
              <a:t>A31</a:t>
            </a:r>
            <a:r>
              <a:rPr lang="zh-CN" altLang="en-US" dirty="0"/>
              <a:t>是</a:t>
            </a:r>
            <a:r>
              <a:rPr lang="en-US" altLang="zh-CN" dirty="0"/>
              <a:t>32</a:t>
            </a:r>
            <a:r>
              <a:rPr lang="zh-CN" altLang="en-US" dirty="0"/>
              <a:t>位地址线，其中</a:t>
            </a:r>
            <a:r>
              <a:rPr lang="en-US" altLang="zh-CN" dirty="0"/>
              <a:t>A0</a:t>
            </a:r>
            <a:r>
              <a:rPr lang="zh-CN" altLang="en-US" dirty="0"/>
              <a:t>，</a:t>
            </a:r>
            <a:r>
              <a:rPr lang="en-US" altLang="zh-CN" dirty="0"/>
              <a:t>A1</a:t>
            </a:r>
            <a:r>
              <a:rPr lang="zh-CN" altLang="en-US" dirty="0"/>
              <a:t>在</a:t>
            </a:r>
            <a:r>
              <a:rPr lang="en-US" altLang="zh-CN" dirty="0"/>
              <a:t>80386</a:t>
            </a:r>
            <a:r>
              <a:rPr lang="zh-CN" altLang="en-US" dirty="0"/>
              <a:t>内部转换成</a:t>
            </a:r>
            <a:r>
              <a:rPr lang="zh-CN" altLang="en-US" dirty="0">
                <a:latin typeface="Arial" panose="020B0604020202020204"/>
              </a:rPr>
              <a:t>“</a:t>
            </a:r>
            <a:r>
              <a:rPr lang="zh-CN" altLang="en-US" dirty="0"/>
              <a:t>字节使能</a:t>
            </a:r>
            <a:r>
              <a:rPr lang="zh-CN" altLang="en-US" dirty="0">
                <a:latin typeface="Arial" panose="020B0604020202020204"/>
              </a:rPr>
              <a:t>”</a:t>
            </a:r>
            <a:r>
              <a:rPr lang="zh-CN" altLang="en-US" dirty="0"/>
              <a:t>信号</a:t>
            </a:r>
            <a:r>
              <a:rPr lang="en-US" altLang="zh-CN" dirty="0"/>
              <a:t>BE0</a:t>
            </a:r>
            <a:r>
              <a:rPr lang="zh-CN" altLang="en-US" dirty="0"/>
              <a:t>＃～</a:t>
            </a:r>
            <a:r>
              <a:rPr lang="en-US" altLang="zh-CN" dirty="0"/>
              <a:t>BE3</a:t>
            </a:r>
            <a:r>
              <a:rPr lang="zh-CN" altLang="en-US" dirty="0"/>
              <a:t>＃，分别是字节</a:t>
            </a:r>
            <a:r>
              <a:rPr lang="en-US" altLang="zh-CN" dirty="0"/>
              <a:t>0</a:t>
            </a:r>
            <a:r>
              <a:rPr lang="zh-CN" altLang="en-US" dirty="0"/>
              <a:t>～字节</a:t>
            </a:r>
            <a:r>
              <a:rPr lang="en-US" altLang="zh-CN" dirty="0"/>
              <a:t>3</a:t>
            </a:r>
            <a:r>
              <a:rPr lang="zh-CN" altLang="en-US" dirty="0"/>
              <a:t>的选择信号，符号＃表示低电位有效。</a:t>
            </a:r>
            <a:endParaRPr lang="zh-CN" altLang="en-US" dirty="0"/>
          </a:p>
          <a:p>
            <a:pPr eaLnBrk="1" fontAlgn="auto" hangingPunct="1">
              <a:spcAft>
                <a:spcPts val="0"/>
              </a:spcAft>
              <a:defRPr/>
            </a:pPr>
            <a:r>
              <a:rPr lang="en-US" altLang="zh-CN" dirty="0"/>
              <a:t>(3) CLK2</a:t>
            </a:r>
            <a:r>
              <a:rPr lang="zh-CN" altLang="en-US" dirty="0"/>
              <a:t>：输入到</a:t>
            </a:r>
            <a:r>
              <a:rPr lang="en-US" altLang="zh-CN" dirty="0"/>
              <a:t>80386</a:t>
            </a:r>
            <a:r>
              <a:rPr lang="zh-CN" altLang="en-US" dirty="0"/>
              <a:t>的时钟。</a:t>
            </a:r>
            <a:endParaRPr lang="zh-CN" altLang="en-US" dirty="0"/>
          </a:p>
          <a:p>
            <a:pPr eaLnBrk="1" fontAlgn="auto" hangingPunct="1">
              <a:spcAft>
                <a:spcPts val="0"/>
              </a:spcAft>
              <a:defRPr/>
            </a:pPr>
            <a:r>
              <a:rPr lang="en-US" altLang="zh-CN" dirty="0"/>
              <a:t>(4) reset</a:t>
            </a:r>
            <a:r>
              <a:rPr lang="zh-CN" altLang="en-US" dirty="0"/>
              <a:t>：总清或复位信号。</a:t>
            </a:r>
            <a:endParaRPr lang="zh-CN" altLang="en-US" dirty="0"/>
          </a:p>
          <a:p>
            <a:pPr eaLnBrk="1" fontAlgn="auto" hangingPunct="1">
              <a:spcAft>
                <a:spcPts val="0"/>
              </a:spcAft>
              <a:defRPr/>
            </a:pPr>
            <a:r>
              <a:rPr lang="en-US" altLang="zh-CN" dirty="0"/>
              <a:t>(5) W</a:t>
            </a:r>
            <a:r>
              <a:rPr lang="zh-CN" altLang="en-US" dirty="0"/>
              <a:t>／</a:t>
            </a:r>
            <a:r>
              <a:rPr lang="en-US" altLang="zh-CN" dirty="0"/>
              <a:t>R</a:t>
            </a:r>
            <a:r>
              <a:rPr lang="zh-CN" altLang="en-US" dirty="0"/>
              <a:t>＃、</a:t>
            </a:r>
            <a:r>
              <a:rPr lang="en-US" altLang="zh-CN" dirty="0"/>
              <a:t>D</a:t>
            </a:r>
            <a:r>
              <a:rPr lang="zh-CN" altLang="en-US" dirty="0"/>
              <a:t>／</a:t>
            </a:r>
            <a:r>
              <a:rPr lang="en-US" altLang="zh-CN" dirty="0"/>
              <a:t>C</a:t>
            </a:r>
            <a:r>
              <a:rPr lang="zh-CN" altLang="en-US" dirty="0"/>
              <a:t>＃、</a:t>
            </a:r>
            <a:r>
              <a:rPr lang="en-US" altLang="zh-CN" dirty="0"/>
              <a:t>M</a:t>
            </a:r>
            <a:r>
              <a:rPr lang="zh-CN" altLang="en-US" dirty="0"/>
              <a:t>／</a:t>
            </a:r>
            <a:r>
              <a:rPr lang="en-US" altLang="zh-CN" dirty="0"/>
              <a:t>IO</a:t>
            </a:r>
            <a:r>
              <a:rPr lang="zh-CN" altLang="en-US" dirty="0"/>
              <a:t>＃、</a:t>
            </a:r>
            <a:r>
              <a:rPr lang="en-US" altLang="zh-CN" dirty="0"/>
              <a:t>LOCK</a:t>
            </a:r>
            <a:r>
              <a:rPr lang="zh-CN" altLang="en-US" dirty="0"/>
              <a:t>＃：是总线周期定义信号。</a:t>
            </a:r>
            <a:endParaRPr lang="zh-CN" altLang="en-US" dirty="0"/>
          </a:p>
        </p:txBody>
      </p:sp>
      <p:sp>
        <p:nvSpPr>
          <p:cNvPr id="4301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2DCCA8-5459-4845-81EC-D54473CBCC9E}"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各个信号的功能</a:t>
            </a:r>
            <a:endParaRPr lang="zh-CN" altLang="en-US" dirty="0"/>
          </a:p>
        </p:txBody>
      </p:sp>
      <p:sp>
        <p:nvSpPr>
          <p:cNvPr id="44037" name="内容占位符 2"/>
          <p:cNvSpPr>
            <a:spLocks noGrp="1"/>
          </p:cNvSpPr>
          <p:nvPr>
            <p:ph idx="1"/>
          </p:nvPr>
        </p:nvSpPr>
        <p:spPr/>
        <p:txBody>
          <a:bodyPr/>
          <a:lstStyle/>
          <a:p>
            <a:pPr eaLnBrk="1" hangingPunct="1"/>
            <a:r>
              <a:rPr lang="en-US" altLang="zh-CN"/>
              <a:t>(6) ADS</a:t>
            </a:r>
            <a:r>
              <a:rPr lang="zh-CN" altLang="en-US"/>
              <a:t>＃、</a:t>
            </a:r>
            <a:r>
              <a:rPr lang="en-US" altLang="zh-CN"/>
              <a:t>NA</a:t>
            </a:r>
            <a:r>
              <a:rPr lang="zh-CN" altLang="en-US"/>
              <a:t>＃、</a:t>
            </a:r>
            <a:r>
              <a:rPr lang="en-US" altLang="zh-CN"/>
              <a:t>BS16</a:t>
            </a:r>
            <a:r>
              <a:rPr lang="zh-CN" altLang="en-US"/>
              <a:t>＃、</a:t>
            </a:r>
            <a:r>
              <a:rPr lang="en-US" altLang="zh-CN"/>
              <a:t>Ready</a:t>
            </a:r>
            <a:r>
              <a:rPr lang="zh-CN" altLang="en-US"/>
              <a:t>＃：是总线控制信号。</a:t>
            </a:r>
            <a:endParaRPr lang="zh-CN" altLang="en-US"/>
          </a:p>
          <a:p>
            <a:pPr eaLnBrk="1" hangingPunct="1"/>
            <a:r>
              <a:rPr lang="en-US" altLang="zh-CN"/>
              <a:t>(7) HOLD</a:t>
            </a:r>
            <a:r>
              <a:rPr lang="zh-CN" altLang="en-US"/>
              <a:t>和</a:t>
            </a:r>
            <a:r>
              <a:rPr lang="en-US" altLang="zh-CN"/>
              <a:t>HLDA</a:t>
            </a:r>
            <a:r>
              <a:rPr lang="zh-CN" altLang="en-US"/>
              <a:t>：为总线仲裁信号。</a:t>
            </a:r>
            <a:endParaRPr lang="zh-CN" altLang="en-US"/>
          </a:p>
          <a:p>
            <a:pPr eaLnBrk="1" hangingPunct="1"/>
            <a:r>
              <a:rPr lang="en-US" altLang="zh-CN"/>
              <a:t>(8) INTR</a:t>
            </a:r>
            <a:r>
              <a:rPr lang="zh-CN" altLang="en-US"/>
              <a:t>和</a:t>
            </a:r>
            <a:r>
              <a:rPr lang="en-US" altLang="zh-CN"/>
              <a:t>NMI</a:t>
            </a:r>
            <a:r>
              <a:rPr lang="zh-CN" altLang="en-US"/>
              <a:t>：为中断请求信号和不可屏蔽中断请求信号。</a:t>
            </a:r>
            <a:endParaRPr lang="zh-CN" altLang="en-US"/>
          </a:p>
          <a:p>
            <a:pPr eaLnBrk="1" hangingPunct="1"/>
            <a:r>
              <a:rPr lang="en-US" altLang="zh-CN"/>
              <a:t>(9) PEREQ</a:t>
            </a:r>
            <a:r>
              <a:rPr lang="zh-CN" altLang="en-US"/>
              <a:t>，</a:t>
            </a:r>
            <a:r>
              <a:rPr lang="en-US" altLang="zh-CN"/>
              <a:t>BUSY#</a:t>
            </a:r>
            <a:r>
              <a:rPr lang="zh-CN" altLang="en-US"/>
              <a:t>，</a:t>
            </a:r>
            <a:r>
              <a:rPr lang="en-US" altLang="zh-CN"/>
              <a:t>ERROR</a:t>
            </a:r>
            <a:r>
              <a:rPr lang="zh-CN" altLang="en-US"/>
              <a:t>：为协处理器接口信号。</a:t>
            </a:r>
            <a:endParaRPr lang="zh-CN" altLang="en-US"/>
          </a:p>
        </p:txBody>
      </p:sp>
      <p:sp>
        <p:nvSpPr>
          <p:cNvPr id="4404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78339E-E72D-41B1-A1AD-75BC99D5F96D}"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中央处理器</a:t>
            </a:r>
            <a:r>
              <a:rPr lang="en-US" altLang="zh-CN" dirty="0"/>
              <a:t>CPU</a:t>
            </a:r>
            <a:r>
              <a:rPr lang="zh-CN" altLang="en-US" dirty="0"/>
              <a:t>的功能</a:t>
            </a:r>
            <a:endParaRPr lang="zh-CN" altLang="en-US" dirty="0"/>
          </a:p>
        </p:txBody>
      </p:sp>
      <p:sp>
        <p:nvSpPr>
          <p:cNvPr id="3" name="内容占位符 2"/>
          <p:cNvSpPr>
            <a:spLocks noGrp="1"/>
          </p:cNvSpPr>
          <p:nvPr>
            <p:ph idx="1"/>
          </p:nvPr>
        </p:nvSpPr>
        <p:spPr/>
        <p:txBody>
          <a:bodyPr/>
          <a:lstStyle/>
          <a:p>
            <a:r>
              <a:rPr lang="zh-CN" altLang="en-US" sz="1800" b="0" i="0" dirty="0">
                <a:solidFill>
                  <a:srgbClr val="0074BE"/>
                </a:solidFill>
                <a:effectLst/>
                <a:latin typeface="汉仪君黑-45简" panose="020B0604020202020204" charset="-122"/>
              </a:rPr>
              <a:t>程序控制</a:t>
            </a:r>
            <a:r>
              <a:rPr lang="zh-CN" altLang="en-US" sz="1800" b="0" i="0" dirty="0">
                <a:solidFill>
                  <a:srgbClr val="242021"/>
                </a:solidFill>
                <a:effectLst/>
                <a:latin typeface="FZSYK--GBK1-0"/>
              </a:rPr>
              <a:t>。控制程序中指令执行的顺序，即控制程序中的指令按事先规定的顺序自动地执行。</a:t>
            </a:r>
            <a:r>
              <a:rPr lang="zh-CN" altLang="en-US" dirty="0"/>
              <a:t> </a:t>
            </a:r>
            <a:endParaRPr lang="en-US" altLang="zh-CN" dirty="0"/>
          </a:p>
          <a:p>
            <a:r>
              <a:rPr lang="zh-CN" altLang="en-US" sz="1800" b="0" i="0" dirty="0">
                <a:solidFill>
                  <a:srgbClr val="0074BE"/>
                </a:solidFill>
                <a:effectLst/>
                <a:latin typeface="汉仪君黑-45简" panose="020B0604020202020204" charset="-122"/>
              </a:rPr>
              <a:t>操作控制</a:t>
            </a:r>
            <a:r>
              <a:rPr lang="zh-CN" altLang="en-US" sz="1800" b="0" i="0" dirty="0">
                <a:solidFill>
                  <a:srgbClr val="242021"/>
                </a:solidFill>
                <a:effectLst/>
                <a:latin typeface="FZSYK--GBK1-0"/>
              </a:rPr>
              <a:t>。操作控制是指产生指令执行过程中需要的操作控制信号，以控制执行部件按指令规定的操作正确运行。</a:t>
            </a:r>
            <a:r>
              <a:rPr lang="zh-CN" altLang="en-US" dirty="0"/>
              <a:t> </a:t>
            </a:r>
            <a:endParaRPr lang="en-US" altLang="zh-CN" dirty="0"/>
          </a:p>
          <a:p>
            <a:r>
              <a:rPr lang="zh-CN" altLang="en-US" sz="1800" b="0" dirty="0">
                <a:solidFill>
                  <a:srgbClr val="0074BE"/>
                </a:solidFill>
                <a:latin typeface="汉仪君黑-45简" panose="020B0604020202020204" charset="-122"/>
              </a:rPr>
              <a:t>时序控制。</a:t>
            </a:r>
            <a:r>
              <a:rPr lang="zh-CN" altLang="en-US" sz="1800" b="0" dirty="0">
                <a:latin typeface="汉仪君黑-45简" panose="020B0604020202020204" charset="-122"/>
              </a:rPr>
              <a:t>时序控制是指对每个操作控制信号进行定时，严格控制每个操作控制信号的开始时间和持续时间，以便按规定的时间顺序执行各操作，控制各功能部件。 </a:t>
            </a:r>
            <a:endParaRPr lang="en-US" altLang="zh-CN" sz="1800" b="0" dirty="0">
              <a:latin typeface="汉仪君黑-45简" panose="020B0604020202020204" charset="-122"/>
            </a:endParaRPr>
          </a:p>
          <a:p>
            <a:r>
              <a:rPr lang="zh-CN" altLang="en-US" sz="1800" b="0" i="0" dirty="0">
                <a:solidFill>
                  <a:srgbClr val="0074BE"/>
                </a:solidFill>
                <a:effectLst/>
                <a:latin typeface="汉仪君黑-45简" panose="020B0604020202020204" charset="-122"/>
              </a:rPr>
              <a:t>数据加工</a:t>
            </a:r>
            <a:r>
              <a:rPr lang="zh-CN" altLang="en-US" sz="1800" b="0" i="0" dirty="0">
                <a:solidFill>
                  <a:srgbClr val="242021"/>
                </a:solidFill>
                <a:effectLst/>
                <a:latin typeface="FZSYK--GBK1-0"/>
              </a:rPr>
              <a:t>。数据加工即对数据进行算术、逻辑运算，或将数据在相关部件之间传送。</a:t>
            </a:r>
            <a:r>
              <a:rPr lang="zh-CN" altLang="en-US" sz="1400" dirty="0"/>
              <a:t> </a:t>
            </a:r>
            <a:endParaRPr lang="en-US" altLang="zh-CN" sz="1400" dirty="0"/>
          </a:p>
          <a:p>
            <a:r>
              <a:rPr lang="zh-CN" altLang="en-US" sz="1800" b="0" i="0" dirty="0">
                <a:solidFill>
                  <a:srgbClr val="0074BE"/>
                </a:solidFill>
                <a:effectLst/>
                <a:latin typeface="汉仪君黑-45简" panose="020B0604020202020204" charset="-122"/>
              </a:rPr>
              <a:t>中断处理</a:t>
            </a:r>
            <a:r>
              <a:rPr lang="zh-CN" altLang="en-US" sz="1800" b="0" i="0" dirty="0">
                <a:solidFill>
                  <a:srgbClr val="242021"/>
                </a:solidFill>
                <a:effectLst/>
                <a:latin typeface="FZSYK--GBK1-0"/>
              </a:rPr>
              <a:t>。 </a:t>
            </a:r>
            <a:r>
              <a:rPr lang="en-US" altLang="zh-CN" sz="1800" b="0" i="0" dirty="0">
                <a:solidFill>
                  <a:srgbClr val="242021"/>
                </a:solidFill>
                <a:effectLst/>
                <a:latin typeface="TimesNewRomanPSMT"/>
              </a:rPr>
              <a:t>CPU </a:t>
            </a:r>
            <a:r>
              <a:rPr lang="zh-CN" altLang="en-US" sz="1800" b="0" i="0" dirty="0">
                <a:solidFill>
                  <a:srgbClr val="242021"/>
                </a:solidFill>
                <a:effectLst/>
                <a:latin typeface="FZSYK--GBK1-0"/>
              </a:rPr>
              <a:t>应能及时响应内部异常和外部中断请求，应能暂时中断当前执行的程序并进行异常或中断处理，完成处理后返回断点继续执行程序。</a:t>
            </a:r>
            <a:r>
              <a:rPr lang="zh-CN" altLang="en-US" sz="1400" dirty="0"/>
              <a:t> </a:t>
            </a:r>
            <a:br>
              <a:rPr lang="zh-CN" altLang="en-US" sz="1400" dirty="0"/>
            </a:br>
            <a:br>
              <a:rPr lang="zh-CN" altLang="en-US" sz="1800" b="0" dirty="0">
                <a:solidFill>
                  <a:srgbClr val="0074BE"/>
                </a:solidFill>
                <a:latin typeface="汉仪君黑-45简" panose="020B0604020202020204" charset="-122"/>
              </a:rPr>
            </a:br>
            <a:endParaRPr lang="zh-CN" altLang="en-US" sz="1800" b="0" dirty="0">
              <a:solidFill>
                <a:srgbClr val="0074BE"/>
              </a:solidFill>
              <a:latin typeface="汉仪君黑-45简" panose="020B0604020202020204" charset="-122"/>
            </a:endParaRPr>
          </a:p>
        </p:txBody>
      </p:sp>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a:t>
            </a:r>
            <a:r>
              <a:rPr lang="zh-CN" altLang="en-US" dirty="0"/>
              <a:t>基本组成</a:t>
            </a:r>
            <a:endParaRPr lang="zh-CN" altLang="en-US" dirty="0"/>
          </a:p>
        </p:txBody>
      </p:sp>
      <p:pic>
        <p:nvPicPr>
          <p:cNvPr id="6" name="内容占位符 5"/>
          <p:cNvPicPr>
            <a:picLocks noGrp="1" noChangeAspect="1"/>
          </p:cNvPicPr>
          <p:nvPr>
            <p:ph idx="1"/>
          </p:nvPr>
        </p:nvPicPr>
        <p:blipFill>
          <a:blip r:embed="rId1"/>
          <a:stretch>
            <a:fillRect/>
          </a:stretch>
        </p:blipFill>
        <p:spPr>
          <a:xfrm>
            <a:off x="467544" y="1628800"/>
            <a:ext cx="8352758" cy="4666937"/>
          </a:xfr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本章内容</a:t>
            </a:r>
            <a:endParaRPr lang="zh-CN" altLang="en-US" dirty="0"/>
          </a:p>
        </p:txBody>
      </p:sp>
      <p:sp>
        <p:nvSpPr>
          <p:cNvPr id="3" name="内容占位符 2"/>
          <p:cNvSpPr>
            <a:spLocks noGrp="1"/>
          </p:cNvSpPr>
          <p:nvPr>
            <p:ph idx="1"/>
          </p:nvPr>
        </p:nvSpPr>
        <p:spPr/>
        <p:txBody>
          <a:bodyPr rtlCol="0">
            <a:normAutofit fontScale="92500" lnSpcReduction="10000"/>
          </a:bodyPr>
          <a:lstStyle/>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计算机的硬件系统</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控制器的组成</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微程序控制计算机的基本工作原理</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微程序设计技术</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硬布线控制的计算机</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控制器的控制方式</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流水线工作原理</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en-US" altLang="zh-CN" dirty="0">
                <a:latin typeface="Arial" panose="020B0604020202020204" pitchFamily="34" charset="0"/>
                <a:ea typeface="楷体_GB2312" pitchFamily="49" charset="-122"/>
              </a:rPr>
              <a:t>CPU</a:t>
            </a:r>
            <a:r>
              <a:rPr lang="zh-CN" altLang="en-US" dirty="0">
                <a:latin typeface="Arial" panose="020B0604020202020204" pitchFamily="34" charset="0"/>
                <a:ea typeface="楷体_GB2312" pitchFamily="49" charset="-122"/>
              </a:rPr>
              <a:t>举例</a:t>
            </a:r>
            <a:endParaRPr lang="zh-CN" altLang="en-US" dirty="0">
              <a:latin typeface="Arial" panose="020B0604020202020204" pitchFamily="34" charset="0"/>
              <a:ea typeface="楷体_GB2312" pitchFamily="49" charset="-122"/>
            </a:endParaRPr>
          </a:p>
          <a:p>
            <a:pPr marL="484505" indent="-457200" eaLnBrk="1" fontAlgn="auto" hangingPunct="1">
              <a:spcAft>
                <a:spcPts val="0"/>
              </a:spcAft>
              <a:buFont typeface="+mj-lt"/>
              <a:buAutoNum type="arabicPeriod"/>
              <a:defRPr/>
            </a:pPr>
            <a:r>
              <a:rPr lang="zh-CN" altLang="en-US" dirty="0">
                <a:latin typeface="Arial" panose="020B0604020202020204" pitchFamily="34" charset="0"/>
                <a:ea typeface="楷体_GB2312" pitchFamily="49" charset="-122"/>
              </a:rPr>
              <a:t>计算机的加电及控制过程</a:t>
            </a:r>
            <a:endParaRPr lang="zh-CN" altLang="en-US" dirty="0"/>
          </a:p>
        </p:txBody>
      </p:sp>
      <p:sp>
        <p:nvSpPr>
          <p:cNvPr id="1946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97F85D-2AA7-45A6-A6ED-53DC57554F5D}"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控制器的功能</a:t>
            </a:r>
            <a:endParaRPr lang="zh-CN" altLang="en-US" dirty="0"/>
          </a:p>
        </p:txBody>
      </p:sp>
      <p:sp>
        <p:nvSpPr>
          <p:cNvPr id="66563" name="Rectangle 3"/>
          <p:cNvSpPr>
            <a:spLocks noGrp="1" noChangeArrowheads="1"/>
          </p:cNvSpPr>
          <p:nvPr>
            <p:ph type="body" idx="1"/>
          </p:nvPr>
        </p:nvSpPr>
        <p:spPr/>
        <p:txBody>
          <a:bodyPr rtlCol="0">
            <a:normAutofit/>
          </a:bodyPr>
          <a:lstStyle/>
          <a:p>
            <a:pPr marL="533400" indent="-533400" eaLnBrk="1" fontAlgn="auto" hangingPunct="1">
              <a:spcAft>
                <a:spcPts val="0"/>
              </a:spcAft>
              <a:defRPr/>
            </a:pPr>
            <a:r>
              <a:rPr lang="zh-CN" altLang="en-US" sz="2800" dirty="0"/>
              <a:t>计算机对信息进行处理</a:t>
            </a:r>
            <a:r>
              <a:rPr lang="en-US" altLang="zh-CN" sz="2800" dirty="0"/>
              <a:t>(</a:t>
            </a:r>
            <a:r>
              <a:rPr lang="zh-CN" altLang="en-US" sz="2800" dirty="0"/>
              <a:t>或计算</a:t>
            </a:r>
            <a:r>
              <a:rPr lang="en-US" altLang="zh-CN" sz="2800" dirty="0"/>
              <a:t>)</a:t>
            </a:r>
            <a:r>
              <a:rPr lang="zh-CN" altLang="en-US" sz="2800" dirty="0"/>
              <a:t>是通过程序的执行而实现的，程序是完成某个确定算法的指令序列，要预先存放在存储器中。</a:t>
            </a:r>
            <a:endParaRPr lang="en-US" altLang="zh-CN" sz="2800" dirty="0"/>
          </a:p>
          <a:p>
            <a:pPr marL="533400" indent="-533400" eaLnBrk="1" fontAlgn="auto" hangingPunct="1">
              <a:spcAft>
                <a:spcPts val="0"/>
              </a:spcAft>
              <a:defRPr/>
            </a:pPr>
            <a:r>
              <a:rPr lang="zh-CN" altLang="en-US" sz="2800" dirty="0"/>
              <a:t>控制器的职能：</a:t>
            </a:r>
            <a:endParaRPr lang="en-US" altLang="zh-CN" sz="2800" dirty="0"/>
          </a:p>
          <a:p>
            <a:pPr marL="762000" lvl="1" indent="-533400" eaLnBrk="1" fontAlgn="auto" hangingPunct="1">
              <a:spcBef>
                <a:spcPts val="0"/>
              </a:spcBef>
              <a:spcAft>
                <a:spcPts val="600"/>
              </a:spcAft>
              <a:buFont typeface="+mj-lt"/>
              <a:buAutoNum type="arabicPeriod"/>
              <a:defRPr/>
            </a:pPr>
            <a:r>
              <a:rPr lang="zh-CN" altLang="en-US" sz="2400" dirty="0">
                <a:solidFill>
                  <a:srgbClr val="FF0000"/>
                </a:solidFill>
              </a:rPr>
              <a:t>基本职能是周而复始地执行指令。</a:t>
            </a:r>
            <a:endParaRPr lang="en-US" altLang="zh-CN" sz="2400" dirty="0">
              <a:solidFill>
                <a:srgbClr val="FF0000"/>
              </a:solidFill>
            </a:endParaRPr>
          </a:p>
          <a:p>
            <a:pPr marL="762000" lvl="1" indent="-533400" eaLnBrk="1" fontAlgn="auto" hangingPunct="1">
              <a:spcBef>
                <a:spcPts val="0"/>
              </a:spcBef>
              <a:spcAft>
                <a:spcPts val="0"/>
              </a:spcAft>
              <a:buFont typeface="+mj-lt"/>
              <a:buAutoNum type="arabicPeriod"/>
              <a:defRPr/>
            </a:pPr>
            <a:r>
              <a:rPr lang="zh-CN" altLang="en-US" sz="2400" dirty="0">
                <a:solidFill>
                  <a:srgbClr val="FF0000"/>
                </a:solidFill>
              </a:rPr>
              <a:t>能够发现和处理异常情况和中断请求。</a:t>
            </a:r>
            <a:endParaRPr lang="en-US" altLang="zh-CN" sz="2400" dirty="0">
              <a:solidFill>
                <a:srgbClr val="FF0000"/>
              </a:solidFill>
            </a:endParaRPr>
          </a:p>
          <a:p>
            <a:pPr marL="990600" lvl="2" indent="-533400" eaLnBrk="1" fontAlgn="auto" hangingPunct="1">
              <a:spcBef>
                <a:spcPts val="0"/>
              </a:spcBef>
              <a:spcAft>
                <a:spcPts val="0"/>
              </a:spcAft>
              <a:defRPr/>
            </a:pPr>
            <a:r>
              <a:rPr lang="zh-CN" altLang="en-US" sz="2200" dirty="0"/>
              <a:t>如指令译码时出现</a:t>
            </a:r>
            <a:r>
              <a:rPr lang="en-US" altLang="zh-CN" sz="2200" dirty="0"/>
              <a:t>“</a:t>
            </a:r>
            <a:r>
              <a:rPr lang="zh-CN" altLang="en-US" sz="2200" dirty="0"/>
              <a:t>非法操作码”，访存时出现</a:t>
            </a:r>
            <a:r>
              <a:rPr lang="en-US" altLang="zh-CN" sz="2200" dirty="0"/>
              <a:t>“</a:t>
            </a:r>
            <a:r>
              <a:rPr lang="zh-CN" altLang="en-US" sz="2200" dirty="0"/>
              <a:t>缺页</a:t>
            </a:r>
            <a:r>
              <a:rPr lang="en-US" altLang="zh-CN" sz="2200" dirty="0"/>
              <a:t>”</a:t>
            </a:r>
            <a:r>
              <a:rPr lang="zh-CN" altLang="en-US" sz="2200" dirty="0"/>
              <a:t>，外部设备出现</a:t>
            </a:r>
            <a:r>
              <a:rPr lang="en-US" altLang="zh-CN" sz="2200" dirty="0"/>
              <a:t>“</a:t>
            </a:r>
            <a:r>
              <a:rPr lang="zh-CN" altLang="en-US" sz="2200" dirty="0"/>
              <a:t>中断请求</a:t>
            </a:r>
            <a:r>
              <a:rPr lang="en-US" altLang="zh-CN" sz="2200" dirty="0"/>
              <a:t>”</a:t>
            </a:r>
            <a:r>
              <a:rPr lang="zh-CN" altLang="en-US" sz="2200" dirty="0"/>
              <a:t>等。</a:t>
            </a:r>
            <a:endParaRPr lang="en-US" altLang="zh-CN" sz="2200" dirty="0"/>
          </a:p>
          <a:p>
            <a:pPr marL="533400" indent="-533400" eaLnBrk="1" fontAlgn="auto" hangingPunct="1">
              <a:spcAft>
                <a:spcPct val="50000"/>
              </a:spcAft>
              <a:buFont typeface="+mj-lt"/>
              <a:buAutoNum type="arabicPeriod"/>
              <a:defRPr/>
            </a:pPr>
            <a:endParaRPr lang="zh-CN" altLang="en-US" sz="28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执行指令的过程</a:t>
            </a:r>
            <a:endParaRPr lang="zh-CN" altLang="en-US" dirty="0"/>
          </a:p>
        </p:txBody>
      </p:sp>
      <p:pic>
        <p:nvPicPr>
          <p:cNvPr id="6" name="内容占位符 5"/>
          <p:cNvPicPr>
            <a:picLocks noGrp="1" noChangeAspect="1"/>
          </p:cNvPicPr>
          <p:nvPr>
            <p:ph idx="1"/>
          </p:nvPr>
        </p:nvPicPr>
        <p:blipFill>
          <a:blip r:embed="rId1"/>
          <a:stretch>
            <a:fillRect/>
          </a:stretch>
        </p:blipFill>
        <p:spPr>
          <a:xfrm>
            <a:off x="520408" y="1844824"/>
            <a:ext cx="8271818" cy="3737397"/>
          </a:xfr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85786" y="274638"/>
            <a:ext cx="7929562" cy="1143000"/>
          </a:xfrm>
        </p:spPr>
        <p:txBody>
          <a:bodyPr/>
          <a:lstStyle/>
          <a:p>
            <a:pPr eaLnBrk="1" fontAlgn="auto" hangingPunct="1">
              <a:spcAft>
                <a:spcPts val="0"/>
              </a:spcAft>
              <a:defRPr/>
            </a:pPr>
            <a:r>
              <a:rPr lang="zh-CN" altLang="en-US" dirty="0"/>
              <a:t>程序计数器（ </a:t>
            </a:r>
            <a:r>
              <a:rPr lang="en-US" altLang="zh-CN" dirty="0"/>
              <a:t>Program Counter</a:t>
            </a:r>
            <a:r>
              <a:rPr lang="zh-CN" altLang="en-US" dirty="0"/>
              <a:t>， </a:t>
            </a:r>
            <a:r>
              <a:rPr lang="en-US" altLang="zh-CN" dirty="0"/>
              <a:t>PC</a:t>
            </a:r>
            <a:r>
              <a:rPr lang="zh-CN" altLang="en-US" dirty="0"/>
              <a:t>）</a:t>
            </a:r>
            <a:endParaRPr lang="zh-CN" altLang="en-US" dirty="0"/>
          </a:p>
        </p:txBody>
      </p:sp>
      <p:sp>
        <p:nvSpPr>
          <p:cNvPr id="50181" name="Rectangle 3"/>
          <p:cNvSpPr>
            <a:spLocks noGrp="1"/>
          </p:cNvSpPr>
          <p:nvPr>
            <p:ph type="body" idx="1"/>
          </p:nvPr>
        </p:nvSpPr>
        <p:spPr/>
        <p:txBody>
          <a:bodyPr/>
          <a:lstStyle/>
          <a:p>
            <a:pPr eaLnBrk="1" hangingPunct="1"/>
            <a:r>
              <a:rPr lang="zh-CN" altLang="en-US" sz="2400" dirty="0"/>
              <a:t>保存将要执行的指令的地址</a:t>
            </a:r>
            <a:endParaRPr lang="en-US" altLang="zh-CN" sz="2400" dirty="0"/>
          </a:p>
          <a:p>
            <a:pPr lvl="1" eaLnBrk="1" hangingPunct="1"/>
            <a:r>
              <a:rPr lang="zh-CN" altLang="en-US" dirty="0"/>
              <a:t> </a:t>
            </a:r>
            <a:r>
              <a:rPr lang="en-US" altLang="zh-CN" dirty="0"/>
              <a:t>Intel x86 </a:t>
            </a:r>
            <a:r>
              <a:rPr lang="zh-CN" altLang="en-US" dirty="0"/>
              <a:t>系列中称为指令指针寄存器（ </a:t>
            </a:r>
            <a:r>
              <a:rPr lang="en-US" altLang="zh-CN" dirty="0"/>
              <a:t>Instruction Pointer</a:t>
            </a:r>
            <a:r>
              <a:rPr lang="zh-CN" altLang="en-US" dirty="0"/>
              <a:t>， </a:t>
            </a:r>
            <a:r>
              <a:rPr lang="en-US" altLang="zh-CN" dirty="0"/>
              <a:t>IP</a:t>
            </a:r>
            <a:r>
              <a:rPr lang="zh-CN" altLang="en-US" dirty="0"/>
              <a:t>）。 </a:t>
            </a:r>
            <a:endParaRPr lang="en-US" altLang="zh-CN" dirty="0"/>
          </a:p>
          <a:p>
            <a:pPr eaLnBrk="1" hangingPunct="1"/>
            <a:r>
              <a:rPr lang="zh-CN" altLang="en-US" dirty="0"/>
              <a:t>取指令时，利用 </a:t>
            </a:r>
            <a:r>
              <a:rPr lang="en-US" altLang="zh-CN" dirty="0">
                <a:solidFill>
                  <a:srgbClr val="C00000"/>
                </a:solidFill>
              </a:rPr>
              <a:t>PC </a:t>
            </a:r>
            <a:r>
              <a:rPr lang="zh-CN" altLang="en-US" dirty="0">
                <a:solidFill>
                  <a:srgbClr val="C00000"/>
                </a:solidFill>
              </a:rPr>
              <a:t>的内容作为地址</a:t>
            </a:r>
            <a:r>
              <a:rPr lang="zh-CN" altLang="en-US" dirty="0"/>
              <a:t>访问主存，并将从主存取出的指令字送入指令寄存器</a:t>
            </a:r>
            <a:r>
              <a:rPr lang="en-US" altLang="zh-CN" dirty="0"/>
              <a:t>IR</a:t>
            </a:r>
            <a:r>
              <a:rPr lang="zh-CN" altLang="en-US" dirty="0"/>
              <a:t>中，然后修改 </a:t>
            </a:r>
            <a:r>
              <a:rPr lang="en-US" altLang="zh-CN" dirty="0"/>
              <a:t>PC </a:t>
            </a:r>
            <a:r>
              <a:rPr lang="zh-CN" altLang="en-US" dirty="0"/>
              <a:t>的值以形成下一条指令的地址。</a:t>
            </a:r>
            <a:endParaRPr lang="en-US" altLang="zh-CN" dirty="0"/>
          </a:p>
          <a:p>
            <a:pPr lvl="1" eaLnBrk="1" hangingPunct="1"/>
            <a:r>
              <a:rPr lang="zh-CN" altLang="en-US" dirty="0"/>
              <a:t>顺序执行时， </a:t>
            </a:r>
            <a:r>
              <a:rPr lang="en-US" altLang="zh-CN" dirty="0"/>
              <a:t>PC </a:t>
            </a:r>
            <a:r>
              <a:rPr lang="zh-CN" altLang="en-US" dirty="0"/>
              <a:t>的新值等于 </a:t>
            </a:r>
            <a:r>
              <a:rPr lang="en-US" altLang="zh-CN" dirty="0"/>
              <a:t>PC </a:t>
            </a:r>
            <a:r>
              <a:rPr lang="zh-CN" altLang="en-US" dirty="0"/>
              <a:t>值加上当前指令的字节长度，可以通过简单的加法器实现。</a:t>
            </a:r>
            <a:endParaRPr lang="en-US" altLang="zh-CN" dirty="0"/>
          </a:p>
          <a:p>
            <a:pPr lvl="1" eaLnBrk="1" hangingPunct="1"/>
            <a:r>
              <a:rPr lang="zh-CN" altLang="en-US" sz="1800" b="0" i="0" dirty="0">
                <a:solidFill>
                  <a:srgbClr val="242021"/>
                </a:solidFill>
                <a:effectLst/>
                <a:latin typeface="FZSYK--GBK1-0"/>
              </a:rPr>
              <a:t>分支跳转时，用分支指令提供的分支地址修改 </a:t>
            </a:r>
            <a:r>
              <a:rPr lang="en-US" altLang="zh-CN" sz="1800" b="0" i="0" dirty="0">
                <a:solidFill>
                  <a:srgbClr val="242021"/>
                </a:solidFill>
                <a:effectLst/>
                <a:latin typeface="TimesNewRomanPSMT"/>
              </a:rPr>
              <a:t>PC </a:t>
            </a:r>
            <a:r>
              <a:rPr lang="zh-CN" altLang="en-US" sz="1800" b="0" i="0" dirty="0">
                <a:solidFill>
                  <a:srgbClr val="242021"/>
                </a:solidFill>
                <a:effectLst/>
                <a:latin typeface="FZSYK--GBK1-0"/>
              </a:rPr>
              <a:t>的值</a:t>
            </a:r>
            <a:r>
              <a:rPr lang="zh-CN" altLang="en-US" dirty="0"/>
              <a:t> 。</a:t>
            </a:r>
            <a:endParaRPr lang="en-US" altLang="zh-CN" dirty="0"/>
          </a:p>
          <a:p>
            <a:pPr lvl="1" eaLnBrk="1" hangingPunct="1"/>
            <a:r>
              <a:rPr lang="en-US" altLang="zh-CN" dirty="0"/>
              <a:t>PC </a:t>
            </a:r>
            <a:r>
              <a:rPr lang="zh-CN" altLang="en-US" dirty="0"/>
              <a:t>位宽与主存地址总线位宽相同。 </a:t>
            </a:r>
            <a:endParaRPr lang="zh-CN" altLang="en-US"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85786" y="274638"/>
            <a:ext cx="8250710" cy="1143000"/>
          </a:xfrm>
        </p:spPr>
        <p:txBody>
          <a:bodyPr/>
          <a:lstStyle/>
          <a:p>
            <a:pPr eaLnBrk="1" fontAlgn="auto" hangingPunct="1">
              <a:spcAft>
                <a:spcPts val="0"/>
              </a:spcAft>
              <a:defRPr/>
            </a:pPr>
            <a:r>
              <a:rPr lang="zh-CN" altLang="en-US" dirty="0"/>
              <a:t>指令寄存器（ </a:t>
            </a:r>
            <a:r>
              <a:rPr lang="en-US" altLang="zh-CN" dirty="0"/>
              <a:t>Instruction Register</a:t>
            </a:r>
            <a:r>
              <a:rPr lang="zh-CN" altLang="en-US" dirty="0"/>
              <a:t>， </a:t>
            </a:r>
            <a:r>
              <a:rPr lang="en-US" altLang="zh-CN" dirty="0"/>
              <a:t>IR</a:t>
            </a:r>
            <a:r>
              <a:rPr lang="zh-CN" altLang="en-US" dirty="0"/>
              <a:t>）</a:t>
            </a:r>
            <a:endParaRPr lang="zh-CN" altLang="en-US" dirty="0"/>
          </a:p>
        </p:txBody>
      </p:sp>
      <p:sp>
        <p:nvSpPr>
          <p:cNvPr id="52229" name="Rectangle 3"/>
          <p:cNvSpPr>
            <a:spLocks noGrp="1"/>
          </p:cNvSpPr>
          <p:nvPr>
            <p:ph type="body" idx="1"/>
          </p:nvPr>
        </p:nvSpPr>
        <p:spPr/>
        <p:txBody>
          <a:bodyPr/>
          <a:lstStyle/>
          <a:p>
            <a:pPr eaLnBrk="1" hangingPunct="1"/>
            <a:r>
              <a:rPr lang="zh-CN" altLang="en-US" sz="2400" dirty="0"/>
              <a:t>用于保存当前正在执行的指令。</a:t>
            </a:r>
            <a:endParaRPr lang="en-US" altLang="zh-CN" sz="2400" dirty="0"/>
          </a:p>
          <a:p>
            <a:pPr lvl="1" eaLnBrk="1" hangingPunct="1"/>
            <a:r>
              <a:rPr lang="zh-CN" altLang="en-US" dirty="0"/>
              <a:t>从主存中取出的指令字存放在 </a:t>
            </a:r>
            <a:r>
              <a:rPr lang="en-US" altLang="zh-CN" dirty="0"/>
              <a:t>IR </a:t>
            </a:r>
            <a:r>
              <a:rPr lang="zh-CN" altLang="en-US" dirty="0"/>
              <a:t>中，其位宽和指令字相同。</a:t>
            </a:r>
            <a:endParaRPr lang="en-US" altLang="zh-CN" dirty="0"/>
          </a:p>
          <a:p>
            <a:pPr eaLnBrk="1" hangingPunct="1"/>
            <a:r>
              <a:rPr lang="zh-CN" altLang="en-US" sz="2400" dirty="0"/>
              <a:t>指令字由指令译码器（ </a:t>
            </a:r>
            <a:r>
              <a:rPr lang="en-US" altLang="zh-CN" sz="2400" dirty="0"/>
              <a:t>Instruction Decoder</a:t>
            </a:r>
            <a:r>
              <a:rPr lang="zh-CN" altLang="en-US" sz="2400" dirty="0"/>
              <a:t>）翻译成若干个指令译码信号。</a:t>
            </a:r>
            <a:endParaRPr lang="en-US" altLang="zh-CN" sz="2400" dirty="0"/>
          </a:p>
          <a:p>
            <a:pPr lvl="1" eaLnBrk="1" hangingPunct="1"/>
            <a:r>
              <a:rPr lang="zh-CN" altLang="en-US" dirty="0"/>
              <a:t>每一个指令译码信号表示一条不同的指令，同一时刻只有一个信号有效。</a:t>
            </a:r>
            <a:endParaRPr lang="en-US" altLang="zh-CN" dirty="0"/>
          </a:p>
          <a:p>
            <a:pPr eaLnBrk="1" hangingPunct="1"/>
            <a:r>
              <a:rPr lang="zh-CN" altLang="en-US" sz="2400" dirty="0"/>
              <a:t>地址码部分由地址生成逻辑对寻址方式进行译码并生成目标地址或数据，送入程序计数器 </a:t>
            </a:r>
            <a:r>
              <a:rPr lang="en-US" altLang="zh-CN" sz="2400" dirty="0"/>
              <a:t>PC</a:t>
            </a:r>
            <a:r>
              <a:rPr lang="zh-CN" altLang="en-US" sz="2400" dirty="0"/>
              <a:t>、地址寄存器 </a:t>
            </a:r>
            <a:r>
              <a:rPr lang="en-US" altLang="zh-CN" sz="2400" dirty="0"/>
              <a:t>AR </a:t>
            </a:r>
            <a:r>
              <a:rPr lang="zh-CN" altLang="en-US" sz="2400" dirty="0"/>
              <a:t>或运算部件</a:t>
            </a:r>
            <a:r>
              <a:rPr lang="en-US" altLang="zh-CN" sz="2400" dirty="0"/>
              <a:t>ALU</a:t>
            </a:r>
            <a:r>
              <a:rPr lang="zh-CN" altLang="en-US" dirty="0"/>
              <a:t>。</a:t>
            </a:r>
            <a:endParaRPr lang="zh-CN" altLang="en-US" sz="24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脉冲源及启停线路</a:t>
            </a:r>
            <a:endParaRPr lang="zh-CN" altLang="en-US" dirty="0"/>
          </a:p>
        </p:txBody>
      </p:sp>
      <p:sp>
        <p:nvSpPr>
          <p:cNvPr id="53253" name="Rectangle 3"/>
          <p:cNvSpPr>
            <a:spLocks noGrp="1"/>
          </p:cNvSpPr>
          <p:nvPr>
            <p:ph type="body" idx="1"/>
          </p:nvPr>
        </p:nvSpPr>
        <p:spPr/>
        <p:txBody>
          <a:bodyPr/>
          <a:lstStyle/>
          <a:p>
            <a:pPr eaLnBrk="1" hangingPunct="1"/>
            <a:r>
              <a:rPr lang="zh-CN" altLang="en-US" b="0" dirty="0"/>
              <a:t>脉冲源产生一定频率的脉冲信号作为整个机器的时钟脉冲，是机器周期和工作脉冲的基准信号。</a:t>
            </a:r>
            <a:endParaRPr lang="en-US" altLang="zh-CN" b="0" dirty="0"/>
          </a:p>
          <a:p>
            <a:pPr lvl="1" eaLnBrk="1" hangingPunct="1"/>
            <a:r>
              <a:rPr lang="zh-CN" altLang="en-US" b="0" dirty="0"/>
              <a:t>现代</a:t>
            </a:r>
            <a:r>
              <a:rPr lang="en-US" altLang="zh-CN" b="0" dirty="0"/>
              <a:t>CPU</a:t>
            </a:r>
            <a:r>
              <a:rPr lang="zh-CN" altLang="en-US" b="0" dirty="0"/>
              <a:t>主要依赖石英晶体的压电效应，通过振动产生稳定频率（如晶振频率为</a:t>
            </a:r>
            <a:r>
              <a:rPr lang="en-US" altLang="zh-CN" b="0" dirty="0"/>
              <a:t>100 MHz</a:t>
            </a:r>
            <a:r>
              <a:rPr lang="zh-CN" altLang="en-US" b="0" dirty="0"/>
              <a:t>，再通过</a:t>
            </a:r>
            <a:r>
              <a:rPr lang="en-US" altLang="zh-CN" b="0" dirty="0"/>
              <a:t>PLL</a:t>
            </a:r>
            <a:r>
              <a:rPr lang="zh-CN" altLang="en-US" b="1" dirty="0"/>
              <a:t>锁相环</a:t>
            </a:r>
            <a:r>
              <a:rPr lang="zh-CN" altLang="en-US" b="0" dirty="0"/>
              <a:t>倍频至</a:t>
            </a:r>
            <a:r>
              <a:rPr lang="en-US" altLang="zh-CN" b="0" dirty="0"/>
              <a:t>GHz</a:t>
            </a:r>
            <a:r>
              <a:rPr lang="zh-CN" altLang="en-US" b="0" dirty="0"/>
              <a:t>级）。</a:t>
            </a:r>
            <a:endParaRPr lang="en-US" altLang="zh-CN" b="0" dirty="0"/>
          </a:p>
          <a:p>
            <a:pPr eaLnBrk="1" hangingPunct="1"/>
            <a:endParaRPr lang="en-US" altLang="zh-CN" b="0" dirty="0"/>
          </a:p>
          <a:p>
            <a:pPr eaLnBrk="1" hangingPunct="1"/>
            <a:endParaRPr lang="en-US" altLang="zh-CN" b="0" dirty="0"/>
          </a:p>
          <a:p>
            <a:pPr eaLnBrk="1" hangingPunct="1"/>
            <a:endParaRPr lang="en-US" altLang="zh-CN" b="0" dirty="0"/>
          </a:p>
          <a:p>
            <a:pPr eaLnBrk="1" hangingPunct="1"/>
            <a:endParaRPr lang="en-US" altLang="zh-CN" b="0" dirty="0"/>
          </a:p>
          <a:p>
            <a:pPr eaLnBrk="1" hangingPunct="1"/>
            <a:r>
              <a:rPr lang="zh-CN" altLang="en-US" b="0" dirty="0"/>
              <a:t>启停线路保证可靠地送出或封锁时钟脉冲，控制时序信号的发生或停止，从而启动机器工作或使之停机。</a:t>
            </a:r>
            <a:endParaRPr lang="zh-CN" altLang="en-US" b="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pic>
        <p:nvPicPr>
          <p:cNvPr id="4" name="图片 3"/>
          <p:cNvPicPr>
            <a:picLocks noChangeAspect="1" noChangeArrowheads="1"/>
          </p:cNvPicPr>
          <p:nvPr/>
        </p:nvPicPr>
        <p:blipFill rotWithShape="1">
          <a:blip r:embed="rId1">
            <a:extLst>
              <a:ext uri="{28A0092B-C50C-407E-A947-70E740481C1C}">
                <a14:useLocalDpi xmlns:a14="http://schemas.microsoft.com/office/drawing/2010/main" val="0"/>
              </a:ext>
            </a:extLst>
          </a:blip>
          <a:srcRect l="21684" r="2430" b="81454"/>
          <a:stretch>
            <a:fillRect/>
          </a:stretch>
        </p:blipFill>
        <p:spPr bwMode="auto">
          <a:xfrm>
            <a:off x="1314090" y="3458339"/>
            <a:ext cx="6441471" cy="191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时序控制信号形成部件</a:t>
            </a:r>
            <a:endParaRPr lang="zh-CN" altLang="en-US" dirty="0"/>
          </a:p>
        </p:txBody>
      </p:sp>
      <p:sp>
        <p:nvSpPr>
          <p:cNvPr id="54277" name="Rectangle 3"/>
          <p:cNvSpPr>
            <a:spLocks noGrp="1"/>
          </p:cNvSpPr>
          <p:nvPr>
            <p:ph type="body" idx="1"/>
          </p:nvPr>
        </p:nvSpPr>
        <p:spPr/>
        <p:txBody>
          <a:bodyPr/>
          <a:lstStyle/>
          <a:p>
            <a:pPr eaLnBrk="1" hangingPunct="1"/>
            <a:r>
              <a:rPr lang="zh-CN" altLang="en-US" b="0" dirty="0"/>
              <a:t>接收指令译码器（ </a:t>
            </a:r>
            <a:r>
              <a:rPr lang="en-US" altLang="zh-CN" b="0" dirty="0"/>
              <a:t>ID</a:t>
            </a:r>
            <a:r>
              <a:rPr lang="zh-CN" altLang="en-US" b="0" dirty="0"/>
              <a:t>）送来的指令译码信息，与时序信号、条件及状态信息进行组合，形成各种具有严格时间先后顺序的操作控制信号（即微操作控制信号序列）。</a:t>
            </a:r>
            <a:endParaRPr lang="en-US" altLang="zh-CN" b="0" dirty="0"/>
          </a:p>
          <a:p>
            <a:pPr lvl="1" eaLnBrk="1" hangingPunct="1"/>
            <a:r>
              <a:rPr lang="zh-CN" altLang="en-US" b="0" dirty="0"/>
              <a:t>控制信号连接到计算机各功能部件的控制端，控制相应部件按指令的功能依序进行动作，从而实现指令的功能。</a:t>
            </a:r>
            <a:endParaRPr lang="en-US" altLang="zh-CN" b="0" dirty="0"/>
          </a:p>
          <a:p>
            <a:pPr eaLnBrk="1" hangingPunct="1"/>
            <a:r>
              <a:rPr lang="zh-CN" altLang="en-US" b="0" dirty="0"/>
              <a:t>执行指令的过程就是 </a:t>
            </a:r>
            <a:r>
              <a:rPr lang="en-US" altLang="zh-CN" b="0" dirty="0"/>
              <a:t>CPU </a:t>
            </a:r>
            <a:r>
              <a:rPr lang="zh-CN" altLang="en-US" b="0" dirty="0"/>
              <a:t>控制信息流的过程。</a:t>
            </a:r>
            <a:endParaRPr lang="en-US" altLang="zh-CN" b="0" dirty="0"/>
          </a:p>
          <a:p>
            <a:pPr lvl="1" eaLnBrk="1" hangingPunct="1"/>
            <a:r>
              <a:rPr lang="zh-CN" altLang="en-US" b="0" dirty="0"/>
              <a:t>将控制信号序列送到各功能部件的控制门、多路选择器、触发器或锁存器处，依时间先后顺序打开或关闭某些特定的门电路，使数据信息按完成指令功能需要经过的数据通路从一个功能部件传送到另一个功能部件，实现对数据加工处理的控制。</a:t>
            </a:r>
            <a:endParaRPr lang="en-US" altLang="zh-CN" b="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控制器基本组成框图</a:t>
            </a:r>
            <a:endParaRPr lang="zh-CN" altLang="en-US" dirty="0"/>
          </a:p>
        </p:txBody>
      </p:sp>
      <p:graphicFrame>
        <p:nvGraphicFramePr>
          <p:cNvPr id="55301" name="Object 2"/>
          <p:cNvGraphicFramePr>
            <a:graphicFrameLocks noGrp="1" noChangeAspect="1"/>
          </p:cNvGraphicFramePr>
          <p:nvPr>
            <p:ph idx="1"/>
          </p:nvPr>
        </p:nvGraphicFramePr>
        <p:xfrm>
          <a:off x="714375" y="1308100"/>
          <a:ext cx="7958138" cy="5407025"/>
        </p:xfrm>
        <a:graphic>
          <a:graphicData uri="http://schemas.openxmlformats.org/presentationml/2006/ole">
            <mc:AlternateContent xmlns:mc="http://schemas.openxmlformats.org/markup-compatibility/2006">
              <mc:Choice xmlns:v="urn:schemas-microsoft-com:vml" Requires="v">
                <p:oleObj spid="_x0000_s2" name="Image" r:id="rId1" imgW="17411700" imgH="12115800" progId="">
                  <p:embed/>
                </p:oleObj>
              </mc:Choice>
              <mc:Fallback>
                <p:oleObj name="Image" r:id="rId1" imgW="17411700" imgH="121158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08100"/>
                        <a:ext cx="7958138"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单总线结构的计算机框图</a:t>
            </a:r>
            <a:endParaRPr lang="zh-CN" altLang="en-US" dirty="0"/>
          </a:p>
        </p:txBody>
      </p:sp>
      <p:pic>
        <p:nvPicPr>
          <p:cNvPr id="6" name="内容占位符 5"/>
          <p:cNvPicPr>
            <a:picLocks noGrp="1" noChangeAspect="1"/>
          </p:cNvPicPr>
          <p:nvPr>
            <p:ph idx="1"/>
          </p:nvPr>
        </p:nvPicPr>
        <p:blipFill>
          <a:blip r:embed="rId1"/>
          <a:stretch>
            <a:fillRect/>
          </a:stretch>
        </p:blipFill>
        <p:spPr>
          <a:xfrm>
            <a:off x="866476" y="1191322"/>
            <a:ext cx="6483956" cy="5392040"/>
          </a:xfr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组成控制器的基本电路</a:t>
            </a:r>
            <a:endParaRPr lang="zh-CN" altLang="en-US"/>
          </a:p>
        </p:txBody>
      </p:sp>
      <p:sp>
        <p:nvSpPr>
          <p:cNvPr id="56325" name="Rectangle 3"/>
          <p:cNvSpPr>
            <a:spLocks noGrp="1"/>
          </p:cNvSpPr>
          <p:nvPr>
            <p:ph type="body" idx="1"/>
          </p:nvPr>
        </p:nvSpPr>
        <p:spPr/>
        <p:txBody>
          <a:bodyPr/>
          <a:lstStyle/>
          <a:p>
            <a:pPr eaLnBrk="1" hangingPunct="1">
              <a:spcAft>
                <a:spcPct val="50000"/>
              </a:spcAft>
            </a:pPr>
            <a:r>
              <a:rPr lang="zh-CN" altLang="en-US" sz="2800"/>
              <a:t>计算机中采用的电路，基本上分为两种类型：</a:t>
            </a:r>
            <a:endParaRPr lang="zh-CN" altLang="en-US" sz="2800"/>
          </a:p>
          <a:p>
            <a:pPr lvl="1" eaLnBrk="1" hangingPunct="1"/>
            <a:r>
              <a:rPr lang="zh-CN" altLang="en-US" sz="2400"/>
              <a:t>具有记忆功能的触发器以及由它组成的寄存器、计数器和存储单元等。</a:t>
            </a:r>
            <a:endParaRPr lang="zh-CN" altLang="en-US" sz="2400"/>
          </a:p>
          <a:p>
            <a:pPr lvl="2" eaLnBrk="1" hangingPunct="1">
              <a:spcAft>
                <a:spcPct val="30000"/>
              </a:spcAft>
            </a:pPr>
            <a:r>
              <a:rPr lang="zh-CN" altLang="en-US" sz="2000"/>
              <a:t>其特点是当输入信号消失后，原信息仍保留其中。</a:t>
            </a:r>
            <a:endParaRPr lang="zh-CN" altLang="en-US" sz="2000"/>
          </a:p>
          <a:p>
            <a:pPr lvl="1" eaLnBrk="1" hangingPunct="1"/>
            <a:r>
              <a:rPr lang="zh-CN" altLang="en-US" sz="2400"/>
              <a:t>没有记忆功能的门电路及由它组成的加法器、算术逻辑运算单元</a:t>
            </a:r>
            <a:r>
              <a:rPr lang="en-US" altLang="zh-CN" sz="2400"/>
              <a:t>(ALU)</a:t>
            </a:r>
            <a:r>
              <a:rPr lang="zh-CN" altLang="en-US" sz="2400"/>
              <a:t>和各种逻辑电路等。</a:t>
            </a:r>
            <a:endParaRPr lang="zh-CN" altLang="en-US" sz="2400"/>
          </a:p>
          <a:p>
            <a:pPr lvl="2" eaLnBrk="1" hangingPunct="1"/>
            <a:r>
              <a:rPr lang="zh-CN" altLang="en-US" sz="2000"/>
              <a:t>其特点是当输入信号改变后，输出跟着变化。</a:t>
            </a:r>
            <a:endParaRPr lang="zh-CN" altLang="en-US" sz="20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fontAlgn="auto" hangingPunct="1">
              <a:spcAft>
                <a:spcPts val="0"/>
              </a:spcAft>
              <a:defRPr/>
            </a:pPr>
            <a:r>
              <a:rPr lang="zh-CN" altLang="en-US"/>
              <a:t>加法指令执行过程举例</a:t>
            </a:r>
            <a:endParaRPr lang="zh-CN" altLang="en-US"/>
          </a:p>
        </p:txBody>
      </p:sp>
      <p:sp>
        <p:nvSpPr>
          <p:cNvPr id="57349" name="Rectangle 3"/>
          <p:cNvSpPr>
            <a:spLocks noGrp="1"/>
          </p:cNvSpPr>
          <p:nvPr>
            <p:ph type="body" sz="half" idx="1"/>
          </p:nvPr>
        </p:nvSpPr>
        <p:spPr>
          <a:xfrm>
            <a:off x="457200" y="1600200"/>
            <a:ext cx="8229600" cy="3484563"/>
          </a:xfrm>
        </p:spPr>
        <p:txBody>
          <a:bodyPr/>
          <a:lstStyle/>
          <a:p>
            <a:pPr eaLnBrk="1" hangingPunct="1">
              <a:spcAft>
                <a:spcPct val="50000"/>
              </a:spcAft>
            </a:pPr>
            <a:r>
              <a:rPr lang="zh-CN" altLang="en-US" sz="2800"/>
              <a:t>假设指令格式为：</a:t>
            </a:r>
            <a:endParaRPr lang="zh-CN" altLang="en-US" sz="2800"/>
          </a:p>
          <a:p>
            <a:pPr lvl="1" eaLnBrk="1" hangingPunct="1"/>
            <a:r>
              <a:rPr lang="en-US" altLang="zh-CN" sz="2400"/>
              <a:t>rs</a:t>
            </a:r>
            <a:r>
              <a:rPr lang="zh-CN" altLang="en-US" sz="2400"/>
              <a:t>，</a:t>
            </a:r>
            <a:r>
              <a:rPr lang="en-US" altLang="zh-CN" sz="2400"/>
              <a:t>rd</a:t>
            </a:r>
            <a:r>
              <a:rPr lang="zh-CN" altLang="en-US" sz="2400"/>
              <a:t>，</a:t>
            </a:r>
            <a:r>
              <a:rPr lang="en-US" altLang="zh-CN" sz="2400"/>
              <a:t>rsl</a:t>
            </a:r>
            <a:r>
              <a:rPr lang="zh-CN" altLang="en-US" sz="2400"/>
              <a:t>为通用寄存器地址；</a:t>
            </a:r>
            <a:r>
              <a:rPr lang="en-US" altLang="zh-CN" sz="2400"/>
              <a:t>imm(</a:t>
            </a:r>
            <a:r>
              <a:rPr lang="zh-CN" altLang="en-US" sz="2400"/>
              <a:t>或</a:t>
            </a:r>
            <a:r>
              <a:rPr lang="en-US" altLang="zh-CN" sz="2400"/>
              <a:t>disp)</a:t>
            </a:r>
            <a:r>
              <a:rPr lang="zh-CN" altLang="en-US" sz="2400"/>
              <a:t>为立即数</a:t>
            </a:r>
            <a:r>
              <a:rPr lang="en-US" altLang="zh-CN" sz="2400"/>
              <a:t>(</a:t>
            </a:r>
            <a:r>
              <a:rPr lang="zh-CN" altLang="en-US" sz="2400"/>
              <a:t>或位移量</a:t>
            </a:r>
            <a:r>
              <a:rPr lang="en-US" altLang="zh-CN" sz="2400"/>
              <a:t>)</a:t>
            </a:r>
            <a:r>
              <a:rPr lang="zh-CN" altLang="en-US" sz="2400"/>
              <a:t>。</a:t>
            </a:r>
            <a:endParaRPr lang="zh-CN" altLang="en-US" sz="2400"/>
          </a:p>
          <a:p>
            <a:pPr lvl="1" eaLnBrk="1" hangingPunct="1"/>
            <a:r>
              <a:rPr lang="zh-CN" altLang="en-US" sz="2400"/>
              <a:t>加法指令功能：将寄存器</a:t>
            </a:r>
            <a:r>
              <a:rPr lang="en-US" altLang="zh-CN" sz="2400"/>
              <a:t>(rs)</a:t>
            </a:r>
            <a:r>
              <a:rPr lang="zh-CN" altLang="en-US" sz="2400"/>
              <a:t>中的一个数与存储器中的一个数</a:t>
            </a:r>
            <a:r>
              <a:rPr lang="en-US" altLang="zh-CN" sz="2400"/>
              <a:t>(</a:t>
            </a:r>
            <a:r>
              <a:rPr lang="zh-CN" altLang="en-US" sz="2400"/>
              <a:t>其地址为</a:t>
            </a:r>
            <a:r>
              <a:rPr lang="en-US" altLang="zh-CN" sz="2400"/>
              <a:t>(rsl)+disp)</a:t>
            </a:r>
            <a:r>
              <a:rPr lang="zh-CN" altLang="en-US" sz="2400"/>
              <a:t>相加，结果放在寄存器</a:t>
            </a:r>
            <a:r>
              <a:rPr lang="en-US" altLang="zh-CN" sz="2400"/>
              <a:t>rd</a:t>
            </a:r>
            <a:r>
              <a:rPr lang="zh-CN" altLang="en-US" sz="2400"/>
              <a:t>中，</a:t>
            </a:r>
            <a:r>
              <a:rPr lang="en-US" altLang="zh-CN" sz="2400"/>
              <a:t>rs</a:t>
            </a:r>
            <a:r>
              <a:rPr lang="zh-CN" altLang="en-US" sz="2400"/>
              <a:t>与</a:t>
            </a:r>
            <a:r>
              <a:rPr lang="en-US" altLang="zh-CN" sz="2400"/>
              <a:t>rd</a:t>
            </a:r>
            <a:r>
              <a:rPr lang="zh-CN" altLang="en-US" sz="2400"/>
              <a:t>为同一寄存器。</a:t>
            </a:r>
            <a:endParaRPr lang="zh-CN" altLang="en-US" sz="2400"/>
          </a:p>
        </p:txBody>
      </p:sp>
      <p:graphicFrame>
        <p:nvGraphicFramePr>
          <p:cNvPr id="57350" name="Object 2"/>
          <p:cNvGraphicFramePr>
            <a:graphicFrameLocks noGrp="1" noChangeAspect="1"/>
          </p:cNvGraphicFramePr>
          <p:nvPr>
            <p:ph sz="half" idx="2"/>
          </p:nvPr>
        </p:nvGraphicFramePr>
        <p:xfrm>
          <a:off x="457200" y="5143500"/>
          <a:ext cx="8229600" cy="849313"/>
        </p:xfrm>
        <a:graphic>
          <a:graphicData uri="http://schemas.openxmlformats.org/presentationml/2006/ole">
            <mc:AlternateContent xmlns:mc="http://schemas.openxmlformats.org/markup-compatibility/2006">
              <mc:Choice xmlns:v="urn:schemas-microsoft-com:vml" Requires="v">
                <p:oleObj spid="_x0000_s2" name="Image" r:id="rId1" imgW="14516100" imgH="1498600" progId="">
                  <p:embed/>
                </p:oleObj>
              </mc:Choice>
              <mc:Fallback>
                <p:oleObj name="Image" r:id="rId1" imgW="14516100" imgH="1498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143500"/>
                        <a:ext cx="822960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03B72707-541A-423F-990F-0A74D5CCF102}" type="slidenum">
              <a:rPr lang="en-US" altLang="zh-CN" smtClean="0"/>
            </a:fld>
            <a:endParaRPr lang="en-US" altLang="zh-CN"/>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简介</a:t>
            </a:r>
            <a:endParaRPr lang="zh-CN" altLang="en-US" dirty="0"/>
          </a:p>
        </p:txBody>
      </p:sp>
      <p:sp>
        <p:nvSpPr>
          <p:cNvPr id="3" name="内容占位符 2"/>
          <p:cNvSpPr>
            <a:spLocks noGrp="1"/>
          </p:cNvSpPr>
          <p:nvPr>
            <p:ph idx="1"/>
          </p:nvPr>
        </p:nvSpPr>
        <p:spPr/>
        <p:txBody>
          <a:bodyPr rtlCol="0">
            <a:normAutofit fontScale="92500" lnSpcReduction="10000"/>
          </a:bodyPr>
          <a:lstStyle/>
          <a:p>
            <a:pPr eaLnBrk="1" fontAlgn="auto" hangingPunct="1">
              <a:spcAft>
                <a:spcPts val="0"/>
              </a:spcAft>
              <a:defRPr/>
            </a:pPr>
            <a:r>
              <a:rPr lang="en-US" altLang="zh-CN" dirty="0"/>
              <a:t>CPU</a:t>
            </a:r>
            <a:r>
              <a:rPr lang="zh-CN" altLang="en-US" dirty="0"/>
              <a:t>是中央处理单元</a:t>
            </a:r>
            <a:r>
              <a:rPr lang="en-US" altLang="zh-CN" dirty="0"/>
              <a:t>(Central Processing Unit)</a:t>
            </a:r>
            <a:r>
              <a:rPr lang="zh-CN" altLang="en-US" dirty="0"/>
              <a:t>的缩写，被简称做微处理器（</a:t>
            </a:r>
            <a:r>
              <a:rPr lang="en-US" altLang="zh-CN" dirty="0"/>
              <a:t>Microprocessor)</a:t>
            </a:r>
            <a:r>
              <a:rPr lang="zh-CN" altLang="en-US" dirty="0"/>
              <a:t>，经常被直接称为处理器</a:t>
            </a:r>
            <a:r>
              <a:rPr lang="en-US" altLang="zh-CN" dirty="0"/>
              <a:t>(processor)</a:t>
            </a:r>
            <a:r>
              <a:rPr lang="zh-CN" altLang="en-US" dirty="0"/>
              <a:t>。</a:t>
            </a:r>
            <a:endParaRPr lang="en-US" altLang="zh-CN" dirty="0"/>
          </a:p>
          <a:p>
            <a:pPr eaLnBrk="1" fontAlgn="auto" hangingPunct="1">
              <a:spcAft>
                <a:spcPts val="0"/>
              </a:spcAft>
              <a:defRPr/>
            </a:pPr>
            <a:r>
              <a:rPr lang="en-US" altLang="zh-CN" dirty="0"/>
              <a:t>CPU</a:t>
            </a:r>
            <a:r>
              <a:rPr lang="zh-CN" altLang="en-US" dirty="0"/>
              <a:t>是计算机的核心，其重要性好比大脑对于人一样，因为它负责处理、运算计算机内部的所有数据，而主板芯片组则更像是心脏，它控制着数据的交换。</a:t>
            </a:r>
            <a:endParaRPr lang="en-US" altLang="zh-CN" dirty="0"/>
          </a:p>
          <a:p>
            <a:pPr marL="484505" lvl="1" eaLnBrk="1" fontAlgn="auto" hangingPunct="1">
              <a:spcAft>
                <a:spcPts val="0"/>
              </a:spcAft>
              <a:defRPr/>
            </a:pPr>
            <a:r>
              <a:rPr lang="en-US" altLang="zh-CN" dirty="0"/>
              <a:t>CPU</a:t>
            </a:r>
            <a:r>
              <a:rPr lang="zh-CN" altLang="en-US" dirty="0"/>
              <a:t>的种类决定了你使用的操作系统和相应的软件。</a:t>
            </a:r>
            <a:endParaRPr lang="en-US" altLang="zh-CN" dirty="0"/>
          </a:p>
          <a:p>
            <a:pPr eaLnBrk="1" fontAlgn="auto" hangingPunct="1">
              <a:spcAft>
                <a:spcPts val="0"/>
              </a:spcAft>
              <a:defRPr/>
            </a:pPr>
            <a:r>
              <a:rPr lang="en-US" altLang="zh-CN" dirty="0"/>
              <a:t>CPU</a:t>
            </a:r>
            <a:r>
              <a:rPr lang="zh-CN" altLang="en-US" dirty="0"/>
              <a:t>主要由运算器、控制器、寄存器组和内部总线等构成，是</a:t>
            </a:r>
            <a:r>
              <a:rPr lang="en-US" altLang="zh-CN" dirty="0"/>
              <a:t>PC</a:t>
            </a:r>
            <a:r>
              <a:rPr lang="zh-CN" altLang="en-US" dirty="0"/>
              <a:t>的核心，再配上存储器、输入</a:t>
            </a:r>
            <a:r>
              <a:rPr lang="en-US" altLang="zh-CN" dirty="0"/>
              <a:t>/</a:t>
            </a:r>
            <a:r>
              <a:rPr lang="zh-CN" altLang="en-US" dirty="0"/>
              <a:t>输出接口和系统总线组成为完整的</a:t>
            </a:r>
            <a:r>
              <a:rPr lang="en-US" altLang="zh-CN" dirty="0"/>
              <a:t>PC</a:t>
            </a:r>
            <a:r>
              <a:rPr lang="zh-CN" altLang="en-US" dirty="0"/>
              <a:t>（个人电脑）。 </a:t>
            </a:r>
            <a:endParaRPr lang="en-US" altLang="zh-CN" dirty="0"/>
          </a:p>
          <a:p>
            <a:pPr marL="484505" lvl="1" eaLnBrk="1" fontAlgn="auto" hangingPunct="1">
              <a:spcAft>
                <a:spcPts val="0"/>
              </a:spcAft>
              <a:defRPr/>
            </a:pPr>
            <a:r>
              <a:rPr lang="zh-CN" altLang="en-US" dirty="0"/>
              <a:t>寄存器组用于在指令执行过后存放操作数和中间数据，由运算器完成指令所规定的运算及操作。</a:t>
            </a:r>
            <a:endParaRPr lang="zh-CN" altLang="en-US" dirty="0"/>
          </a:p>
        </p:txBody>
      </p:sp>
      <p:sp>
        <p:nvSpPr>
          <p:cNvPr id="2048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66B5F7-18C3-45BE-BF73-6FEE160D637E}"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2"/>
          <p:cNvGraphicFramePr>
            <a:graphicFrameLocks noGrp="1" noChangeAspect="1"/>
          </p:cNvGraphicFramePr>
          <p:nvPr>
            <p:ph idx="1"/>
          </p:nvPr>
        </p:nvGraphicFramePr>
        <p:xfrm>
          <a:off x="1130300" y="1000125"/>
          <a:ext cx="7942263" cy="5702300"/>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00" y="1000125"/>
                        <a:ext cx="7942263"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4"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运算器框图</a:t>
            </a:r>
            <a:endParaRPr lang="zh-CN" altLang="en-US" dirty="0"/>
          </a:p>
        </p:txBody>
      </p:sp>
      <p:grpSp>
        <p:nvGrpSpPr>
          <p:cNvPr id="58374" name="组合 6"/>
          <p:cNvGrpSpPr/>
          <p:nvPr/>
        </p:nvGrpSpPr>
        <p:grpSpPr bwMode="auto">
          <a:xfrm>
            <a:off x="214313" y="1428750"/>
            <a:ext cx="1000125" cy="4000500"/>
            <a:chOff x="214282" y="1428736"/>
            <a:chExt cx="1000132" cy="4000528"/>
          </a:xfrm>
        </p:grpSpPr>
        <p:sp>
          <p:nvSpPr>
            <p:cNvPr id="4" name="矩形 3"/>
            <p:cNvSpPr/>
            <p:nvPr/>
          </p:nvSpPr>
          <p:spPr>
            <a:xfrm>
              <a:off x="214282" y="1428736"/>
              <a:ext cx="1000132" cy="40005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fontAlgn="auto" hangingPunct="1">
              <a:spcAft>
                <a:spcPts val="0"/>
              </a:spcAft>
              <a:defRPr/>
            </a:pPr>
            <a:r>
              <a:rPr lang="zh-CN" altLang="en-US" dirty="0"/>
              <a:t>加法指令完成的操作：第</a:t>
            </a:r>
            <a:r>
              <a:rPr lang="en-US" altLang="zh-CN" dirty="0"/>
              <a:t>1</a:t>
            </a:r>
            <a:r>
              <a:rPr lang="zh-CN" altLang="en-US" dirty="0"/>
              <a:t>步</a:t>
            </a:r>
            <a:endParaRPr lang="zh-CN" altLang="en-US" dirty="0"/>
          </a:p>
        </p:txBody>
      </p:sp>
      <p:sp>
        <p:nvSpPr>
          <p:cNvPr id="59397" name="Rectangle 3"/>
          <p:cNvSpPr>
            <a:spLocks noGrp="1"/>
          </p:cNvSpPr>
          <p:nvPr>
            <p:ph type="body" sz="half" idx="1"/>
          </p:nvPr>
        </p:nvSpPr>
        <p:spPr>
          <a:xfrm>
            <a:off x="457200" y="1600200"/>
            <a:ext cx="8229600" cy="2908300"/>
          </a:xfrm>
        </p:spPr>
        <p:txBody>
          <a:bodyPr/>
          <a:lstStyle/>
          <a:p>
            <a:pPr eaLnBrk="1" hangingPunct="1">
              <a:spcAft>
                <a:spcPct val="50000"/>
              </a:spcAft>
            </a:pPr>
            <a:r>
              <a:rPr lang="zh-CN" altLang="en-US" sz="2800"/>
              <a:t>从存储器取指令，送入指令寄存器，并进行操作码译码</a:t>
            </a:r>
            <a:r>
              <a:rPr lang="en-US" altLang="zh-CN" sz="2800"/>
              <a:t>(</a:t>
            </a:r>
            <a:r>
              <a:rPr lang="zh-CN" altLang="en-US" sz="2800"/>
              <a:t>分析指令</a:t>
            </a:r>
            <a:r>
              <a:rPr lang="en-US" altLang="zh-CN" sz="2800"/>
              <a:t>)</a:t>
            </a:r>
            <a:r>
              <a:rPr lang="zh-CN" altLang="en-US" sz="2800"/>
              <a:t>。</a:t>
            </a:r>
            <a:endParaRPr lang="zh-CN" altLang="en-US" sz="2800"/>
          </a:p>
          <a:p>
            <a:pPr lvl="1" eaLnBrk="1" hangingPunct="1"/>
            <a:r>
              <a:rPr lang="zh-CN" altLang="en-US" sz="2400"/>
              <a:t>程序计数器加</a:t>
            </a:r>
            <a:r>
              <a:rPr lang="en-US" altLang="zh-CN" sz="2400"/>
              <a:t>1</a:t>
            </a:r>
            <a:r>
              <a:rPr lang="zh-CN" altLang="en-US" sz="2400"/>
              <a:t>，为下一条指令作好准备。</a:t>
            </a:r>
            <a:endParaRPr lang="zh-CN" altLang="en-US" sz="2400"/>
          </a:p>
          <a:p>
            <a:pPr lvl="1" eaLnBrk="1" hangingPunct="1"/>
            <a:r>
              <a:rPr lang="zh-CN" altLang="en-US" sz="2400"/>
              <a:t>控制器发出的控制信号：</a:t>
            </a:r>
            <a:endParaRPr lang="zh-CN" altLang="en-US" sz="2400"/>
          </a:p>
        </p:txBody>
      </p:sp>
      <p:graphicFrame>
        <p:nvGraphicFramePr>
          <p:cNvPr id="59398" name="Object 2"/>
          <p:cNvGraphicFramePr>
            <a:graphicFrameLocks noGrp="1" noChangeAspect="1"/>
          </p:cNvGraphicFramePr>
          <p:nvPr>
            <p:ph sz="half" idx="2"/>
          </p:nvPr>
        </p:nvGraphicFramePr>
        <p:xfrm>
          <a:off x="1171575" y="4500563"/>
          <a:ext cx="7686675" cy="514350"/>
        </p:xfrm>
        <a:graphic>
          <a:graphicData uri="http://schemas.openxmlformats.org/presentationml/2006/ole">
            <mc:AlternateContent xmlns:mc="http://schemas.openxmlformats.org/markup-compatibility/2006">
              <mc:Choice xmlns:v="urn:schemas-microsoft-com:vml" Requires="v">
                <p:oleObj spid="_x0000_s2" name="Image" r:id="rId1" imgW="11010900" imgH="736600" progId="">
                  <p:embed/>
                </p:oleObj>
              </mc:Choice>
              <mc:Fallback>
                <p:oleObj name="Image" r:id="rId1" imgW="11010900" imgH="736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4500563"/>
                        <a:ext cx="76866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03B72707-541A-423F-990F-0A74D5CCF102}" type="slidenum">
              <a:rPr lang="en-US" altLang="zh-CN" smtClean="0"/>
            </a:fld>
            <a:endParaRPr lang="en-US" altLang="zh-CN"/>
          </a:p>
        </p:txBody>
      </p:sp>
    </p:spTree>
  </p:cSld>
  <p:clrMapOvr>
    <a:masterClrMapping/>
  </p:clrMapOvr>
  <p:transition>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组合 23"/>
          <p:cNvGrpSpPr/>
          <p:nvPr/>
        </p:nvGrpSpPr>
        <p:grpSpPr bwMode="auto">
          <a:xfrm>
            <a:off x="142875" y="714375"/>
            <a:ext cx="8929688" cy="5702300"/>
            <a:chOff x="142844" y="714356"/>
            <a:chExt cx="8929750" cy="5702317"/>
          </a:xfrm>
        </p:grpSpPr>
        <p:grpSp>
          <p:nvGrpSpPr>
            <p:cNvPr id="60422" name="组合 28"/>
            <p:cNvGrpSpPr/>
            <p:nvPr/>
          </p:nvGrpSpPr>
          <p:grpSpPr bwMode="auto">
            <a:xfrm>
              <a:off x="142844" y="714356"/>
              <a:ext cx="8929750" cy="5702317"/>
              <a:chOff x="214282" y="1000108"/>
              <a:chExt cx="8929750" cy="5702317"/>
            </a:xfrm>
          </p:grpSpPr>
          <p:graphicFrame>
            <p:nvGraphicFramePr>
              <p:cNvPr id="60425" name="Object 2"/>
              <p:cNvGraphicFramePr>
                <a:graphicFrameLocks noChangeAspect="1"/>
              </p:cNvGraphicFramePr>
              <p:nvPr/>
            </p:nvGraphicFramePr>
            <p:xfrm>
              <a:off x="1129937" y="1000108"/>
              <a:ext cx="7942657" cy="5702317"/>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37" y="1000108"/>
                            <a:ext cx="7942657" cy="57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0426" name="组合 6"/>
              <p:cNvGrpSpPr/>
              <p:nvPr/>
            </p:nvGrpSpPr>
            <p:grpSpPr bwMode="auto">
              <a:xfrm>
                <a:off x="214282" y="1428736"/>
                <a:ext cx="1000132" cy="4000528"/>
                <a:chOff x="214282" y="1428736"/>
                <a:chExt cx="1000132" cy="4000528"/>
              </a:xfrm>
            </p:grpSpPr>
            <p:sp>
              <p:nvSpPr>
                <p:cNvPr id="4" name="矩形 3"/>
                <p:cNvSpPr/>
                <p:nvPr/>
              </p:nvSpPr>
              <p:spPr>
                <a:xfrm>
                  <a:off x="214282" y="1428734"/>
                  <a:ext cx="1000132" cy="40005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a:ln w="31750">
                  <a:solidFill>
                    <a:srgbClr val="FF0000"/>
                  </a:solidFill>
                </a:ln>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cxnSp>
            <p:nvCxnSpPr>
              <p:cNvPr id="9" name="直接连接符 8"/>
              <p:cNvCxnSpPr/>
              <p:nvPr/>
            </p:nvCxnSpPr>
            <p:spPr>
              <a:xfrm rot="10800000">
                <a:off x="214282" y="6643688"/>
                <a:ext cx="892975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直接连接符 10"/>
              <p:cNvCxnSpPr/>
              <p:nvPr/>
            </p:nvCxnSpPr>
            <p:spPr>
              <a:xfrm rot="10800000">
                <a:off x="214282" y="6286499"/>
                <a:ext cx="8929750" cy="0"/>
              </a:xfrm>
              <a:prstGeom prst="line">
                <a:avLst/>
              </a:prstGeom>
              <a:ln>
                <a:solidFill>
                  <a:schemeClr val="accent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a:stCxn id="0" idx="2"/>
              </p:cNvCxnSpPr>
              <p:nvPr/>
            </p:nvCxnSpPr>
            <p:spPr>
              <a:xfrm rot="5400000">
                <a:off x="-250061" y="5822153"/>
                <a:ext cx="1643067" cy="317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椭圆 13"/>
              <p:cNvSpPr/>
              <p:nvPr/>
            </p:nvSpPr>
            <p:spPr>
              <a:xfrm>
                <a:off x="428596" y="5643560"/>
                <a:ext cx="285752" cy="285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箭头连接符 14"/>
              <p:cNvCxnSpPr/>
              <p:nvPr/>
            </p:nvCxnSpPr>
            <p:spPr>
              <a:xfrm rot="5400000" flipH="1" flipV="1">
                <a:off x="-177035" y="5393528"/>
                <a:ext cx="2498732"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6" name="椭圆 15"/>
              <p:cNvSpPr/>
              <p:nvPr/>
            </p:nvSpPr>
            <p:spPr>
              <a:xfrm>
                <a:off x="928662" y="5000620"/>
                <a:ext cx="285752" cy="285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箭头连接符 18"/>
              <p:cNvCxnSpPr>
                <a:endCxn id="14" idx="6"/>
              </p:cNvCxnSpPr>
              <p:nvPr/>
            </p:nvCxnSpPr>
            <p:spPr>
              <a:xfrm rot="10800000">
                <a:off x="714348" y="5786435"/>
                <a:ext cx="1143008"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rot="10800000">
                <a:off x="1214414" y="5143495"/>
                <a:ext cx="1143008"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0435" name="TextBox 21"/>
              <p:cNvSpPr txBox="1">
                <a:spLocks noChangeArrowheads="1"/>
              </p:cNvSpPr>
              <p:nvPr/>
            </p:nvSpPr>
            <p:spPr bwMode="auto">
              <a:xfrm>
                <a:off x="714348" y="5457782"/>
                <a:ext cx="1428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*PC---&gt;AB</a:t>
                </a:r>
                <a:endParaRPr lang="zh-CN" altLang="en-US" b="1">
                  <a:solidFill>
                    <a:srgbClr val="FF0000"/>
                  </a:solidFill>
                  <a:latin typeface="Cambria" panose="02040503050406030204" pitchFamily="18" charset="0"/>
                  <a:ea typeface="华文楷体" panose="02010600040101010101" pitchFamily="2" charset="-122"/>
                </a:endParaRPr>
              </a:p>
            </p:txBody>
          </p:sp>
          <p:sp>
            <p:nvSpPr>
              <p:cNvPr id="60436" name="TextBox 22"/>
              <p:cNvSpPr txBox="1">
                <a:spLocks noChangeArrowheads="1"/>
              </p:cNvSpPr>
              <p:nvPr/>
            </p:nvSpPr>
            <p:spPr bwMode="auto">
              <a:xfrm>
                <a:off x="1214382" y="4786322"/>
                <a:ext cx="1428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*DB---&gt;</a:t>
                </a:r>
                <a:r>
                  <a:rPr lang="en-US" altLang="zh-CN" b="1">
                    <a:solidFill>
                      <a:srgbClr val="FF0000"/>
                    </a:solidFill>
                    <a:latin typeface="Cambria" panose="02040503050406030204" pitchFamily="18" charset="0"/>
                    <a:ea typeface="华文楷体" panose="02010600040101010101" pitchFamily="2" charset="-122"/>
                    <a:sym typeface="Wingdings" panose="05000000000000000000" pitchFamily="2" charset="2"/>
                  </a:rPr>
                  <a:t>IR</a:t>
                </a:r>
                <a:endParaRPr lang="zh-CN" altLang="en-US" b="1">
                  <a:solidFill>
                    <a:srgbClr val="FF0000"/>
                  </a:solidFill>
                  <a:latin typeface="Cambria" panose="02040503050406030204" pitchFamily="18" charset="0"/>
                  <a:ea typeface="华文楷体" panose="02010600040101010101" pitchFamily="2" charset="-122"/>
                </a:endParaRPr>
              </a:p>
            </p:txBody>
          </p:sp>
        </p:grpSp>
        <p:sp>
          <p:nvSpPr>
            <p:cNvPr id="60423" name="TextBox 17"/>
            <p:cNvSpPr txBox="1">
              <a:spLocks noChangeArrowheads="1"/>
            </p:cNvSpPr>
            <p:nvPr/>
          </p:nvSpPr>
          <p:spPr bwMode="auto">
            <a:xfrm>
              <a:off x="1071538" y="4202676"/>
              <a:ext cx="1428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*PC+1</a:t>
              </a:r>
              <a:endParaRPr lang="zh-CN" altLang="en-US" b="1">
                <a:solidFill>
                  <a:srgbClr val="FF0000"/>
                </a:solidFill>
                <a:latin typeface="Cambria" panose="02040503050406030204" pitchFamily="18" charset="0"/>
                <a:ea typeface="华文楷体" panose="02010600040101010101" pitchFamily="2" charset="-122"/>
              </a:endParaRPr>
            </a:p>
          </p:txBody>
        </p:sp>
        <p:cxnSp>
          <p:nvCxnSpPr>
            <p:cNvPr id="20" name="直接箭头连接符 19"/>
            <p:cNvCxnSpPr/>
            <p:nvPr/>
          </p:nvCxnSpPr>
          <p:spPr>
            <a:xfrm rot="10800000">
              <a:off x="785786" y="4500555"/>
              <a:ext cx="1143008"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5" name="Rectangle 2"/>
          <p:cNvSpPr>
            <a:spLocks noGrp="1" noChangeArrowheads="1"/>
          </p:cNvSpPr>
          <p:nvPr>
            <p:ph type="title"/>
          </p:nvPr>
        </p:nvSpPr>
        <p:spPr>
          <a:xfrm>
            <a:off x="785786" y="71414"/>
            <a:ext cx="7498080" cy="1143000"/>
          </a:xfrm>
        </p:spPr>
        <p:txBody>
          <a:bodyPr/>
          <a:lstStyle/>
          <a:p>
            <a:pPr eaLnBrk="1" fontAlgn="auto" hangingPunct="1">
              <a:spcAft>
                <a:spcPts val="0"/>
              </a:spcAft>
              <a:defRPr/>
            </a:pPr>
            <a:r>
              <a:rPr lang="zh-CN" altLang="en-US" dirty="0"/>
              <a:t>取指令</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fontAlgn="auto" hangingPunct="1">
              <a:spcAft>
                <a:spcPts val="0"/>
              </a:spcAft>
              <a:defRPr/>
            </a:pPr>
            <a:r>
              <a:rPr lang="zh-CN" altLang="en-US" dirty="0"/>
              <a:t>加法指令完成的操作：第</a:t>
            </a:r>
            <a:r>
              <a:rPr lang="en-US" altLang="zh-CN" dirty="0"/>
              <a:t>2</a:t>
            </a:r>
            <a:r>
              <a:rPr lang="zh-CN" altLang="en-US" dirty="0"/>
              <a:t>步</a:t>
            </a:r>
            <a:endParaRPr lang="zh-CN" altLang="en-US" dirty="0"/>
          </a:p>
        </p:txBody>
      </p:sp>
      <p:sp>
        <p:nvSpPr>
          <p:cNvPr id="61445" name="Rectangle 3"/>
          <p:cNvSpPr>
            <a:spLocks noGrp="1"/>
          </p:cNvSpPr>
          <p:nvPr>
            <p:ph type="body" sz="half" idx="1"/>
          </p:nvPr>
        </p:nvSpPr>
        <p:spPr>
          <a:xfrm>
            <a:off x="457200" y="1600200"/>
            <a:ext cx="8291513" cy="2405063"/>
          </a:xfrm>
        </p:spPr>
        <p:txBody>
          <a:bodyPr/>
          <a:lstStyle/>
          <a:p>
            <a:pPr eaLnBrk="1" hangingPunct="1"/>
            <a:r>
              <a:rPr lang="zh-CN" altLang="en-US" sz="2800"/>
              <a:t>计算数据地址，将计算得到的有效地址送地址寄存器</a:t>
            </a:r>
            <a:r>
              <a:rPr lang="en-US" altLang="zh-CN" sz="2800"/>
              <a:t>AR</a:t>
            </a:r>
            <a:r>
              <a:rPr lang="zh-CN" altLang="en-US" sz="2800"/>
              <a:t>。</a:t>
            </a:r>
            <a:endParaRPr lang="zh-CN" altLang="en-US" sz="2800"/>
          </a:p>
          <a:p>
            <a:pPr lvl="1" eaLnBrk="1" hangingPunct="1"/>
            <a:r>
              <a:rPr lang="zh-CN" altLang="en-US" sz="2400"/>
              <a:t>控制器发出的控制信号：</a:t>
            </a:r>
            <a:endParaRPr lang="zh-CN" altLang="en-US" sz="2400"/>
          </a:p>
        </p:txBody>
      </p:sp>
      <p:graphicFrame>
        <p:nvGraphicFramePr>
          <p:cNvPr id="61446" name="Object 2"/>
          <p:cNvGraphicFramePr>
            <a:graphicFrameLocks noGrp="1" noChangeAspect="1"/>
          </p:cNvGraphicFramePr>
          <p:nvPr>
            <p:ph sz="quarter" idx="2"/>
          </p:nvPr>
        </p:nvGraphicFramePr>
        <p:xfrm>
          <a:off x="341313" y="3571875"/>
          <a:ext cx="8675687" cy="465138"/>
        </p:xfrm>
        <a:graphic>
          <a:graphicData uri="http://schemas.openxmlformats.org/presentationml/2006/ole">
            <mc:AlternateContent xmlns:mc="http://schemas.openxmlformats.org/markup-compatibility/2006">
              <mc:Choice xmlns:v="urn:schemas-microsoft-com:vml" Requires="v">
                <p:oleObj spid="_x0000_s2" name="Image" r:id="rId1" imgW="14935200" imgH="800100" progId="">
                  <p:embed/>
                </p:oleObj>
              </mc:Choice>
              <mc:Fallback>
                <p:oleObj name="Image" r:id="rId1" imgW="14935200" imgH="8001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3571875"/>
                        <a:ext cx="8675687"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7" name="Object 3"/>
          <p:cNvGraphicFramePr>
            <a:graphicFrameLocks noGrp="1" noChangeAspect="1"/>
          </p:cNvGraphicFramePr>
          <p:nvPr>
            <p:ph sz="quarter" idx="3"/>
          </p:nvPr>
        </p:nvGraphicFramePr>
        <p:xfrm>
          <a:off x="323850" y="4059238"/>
          <a:ext cx="8693150" cy="438150"/>
        </p:xfrm>
        <a:graphic>
          <a:graphicData uri="http://schemas.openxmlformats.org/presentationml/2006/ole">
            <mc:AlternateContent xmlns:mc="http://schemas.openxmlformats.org/markup-compatibility/2006">
              <mc:Choice xmlns:v="urn:schemas-microsoft-com:vml" Requires="v">
                <p:oleObj spid="_x0000_s3" name="Image" r:id="rId3" imgW="16916400" imgH="850900" progId="">
                  <p:embed/>
                </p:oleObj>
              </mc:Choice>
              <mc:Fallback>
                <p:oleObj name="Image" r:id="rId3" imgW="16916400" imgH="8509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059238"/>
                        <a:ext cx="86931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833EFA55-4D74-42C9-AECC-97BCD31A0A7B}" type="slidenum">
              <a:rPr lang="en-US" altLang="zh-CN" smtClean="0"/>
            </a:fld>
            <a:endParaRPr lang="en-US" altLang="zh-CN"/>
          </a:p>
        </p:txBody>
      </p:sp>
    </p:spTree>
  </p:cSld>
  <p:clrMapOvr>
    <a:masterClrMapping/>
  </p:clrMapOvr>
  <p:transition>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组合 27"/>
          <p:cNvGrpSpPr/>
          <p:nvPr/>
        </p:nvGrpSpPr>
        <p:grpSpPr bwMode="auto">
          <a:xfrm>
            <a:off x="214313" y="642938"/>
            <a:ext cx="8858250" cy="5702300"/>
            <a:chOff x="214282" y="642918"/>
            <a:chExt cx="8858312" cy="5702317"/>
          </a:xfrm>
        </p:grpSpPr>
        <p:grpSp>
          <p:nvGrpSpPr>
            <p:cNvPr id="62470" name="组合 24"/>
            <p:cNvGrpSpPr/>
            <p:nvPr/>
          </p:nvGrpSpPr>
          <p:grpSpPr bwMode="auto">
            <a:xfrm>
              <a:off x="214282" y="642918"/>
              <a:ext cx="8858312" cy="5702317"/>
              <a:chOff x="214282" y="1000108"/>
              <a:chExt cx="8858312" cy="5702317"/>
            </a:xfrm>
          </p:grpSpPr>
          <p:graphicFrame>
            <p:nvGraphicFramePr>
              <p:cNvPr id="62472" name="Object 2"/>
              <p:cNvGraphicFramePr>
                <a:graphicFrameLocks noChangeAspect="1"/>
              </p:cNvGraphicFramePr>
              <p:nvPr/>
            </p:nvGraphicFramePr>
            <p:xfrm>
              <a:off x="1129937" y="1000108"/>
              <a:ext cx="7942657" cy="5702317"/>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37" y="1000108"/>
                            <a:ext cx="7942657" cy="57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2473" name="组合 6"/>
              <p:cNvGrpSpPr/>
              <p:nvPr/>
            </p:nvGrpSpPr>
            <p:grpSpPr bwMode="auto">
              <a:xfrm>
                <a:off x="214282" y="1428736"/>
                <a:ext cx="1000132" cy="4000528"/>
                <a:chOff x="214282" y="1428736"/>
                <a:chExt cx="1000132" cy="4000528"/>
              </a:xfrm>
            </p:grpSpPr>
            <p:sp>
              <p:nvSpPr>
                <p:cNvPr id="4" name="矩形 3"/>
                <p:cNvSpPr/>
                <p:nvPr/>
              </p:nvSpPr>
              <p:spPr>
                <a:xfrm>
                  <a:off x="214282" y="1428734"/>
                  <a:ext cx="1000132" cy="40005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cxnSp>
            <p:nvCxnSpPr>
              <p:cNvPr id="9" name="肘形连接符 8"/>
              <p:cNvCxnSpPr/>
              <p:nvPr/>
            </p:nvCxnSpPr>
            <p:spPr>
              <a:xfrm flipV="1">
                <a:off x="1714479" y="2214549"/>
                <a:ext cx="1428760" cy="214314"/>
              </a:xfrm>
              <a:prstGeom prst="bentConnector3">
                <a:avLst>
                  <a:gd name="adj1" fmla="val 99972"/>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直接箭头连接符 11"/>
              <p:cNvCxnSpPr/>
              <p:nvPr/>
            </p:nvCxnSpPr>
            <p:spPr>
              <a:xfrm>
                <a:off x="2500298" y="2786050"/>
                <a:ext cx="1357321" cy="1588"/>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cxnSp>
            <p:nvCxnSpPr>
              <p:cNvPr id="14" name="肘形连接符 13"/>
              <p:cNvCxnSpPr/>
              <p:nvPr/>
            </p:nvCxnSpPr>
            <p:spPr>
              <a:xfrm rot="10800000">
                <a:off x="6286511" y="3143239"/>
                <a:ext cx="2000264" cy="285751"/>
              </a:xfrm>
              <a:prstGeom prst="bentConnector3">
                <a:avLst>
                  <a:gd name="adj1" fmla="val 100098"/>
                </a:avLst>
              </a:prstGeom>
              <a:ln>
                <a:solidFill>
                  <a:schemeClr val="accent1">
                    <a:lumMod val="75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a:off x="3286115" y="3500427"/>
                <a:ext cx="428628" cy="1588"/>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直接箭头连接符 23"/>
              <p:cNvCxnSpPr/>
              <p:nvPr/>
            </p:nvCxnSpPr>
            <p:spPr>
              <a:xfrm>
                <a:off x="2214546" y="4500555"/>
                <a:ext cx="1071569" cy="1588"/>
              </a:xfrm>
              <a:prstGeom prst="straightConnector1">
                <a:avLst/>
              </a:prstGeom>
              <a:ln>
                <a:solidFill>
                  <a:schemeClr val="accent5"/>
                </a:solidFill>
                <a:tailEnd type="arrow"/>
              </a:ln>
            </p:spPr>
            <p:style>
              <a:lnRef idx="3">
                <a:schemeClr val="accent4"/>
              </a:lnRef>
              <a:fillRef idx="0">
                <a:schemeClr val="accent4"/>
              </a:fillRef>
              <a:effectRef idx="2">
                <a:schemeClr val="accent4"/>
              </a:effectRef>
              <a:fontRef idx="minor">
                <a:schemeClr val="tx1"/>
              </a:fontRef>
            </p:style>
          </p:cxnSp>
        </p:grpSp>
        <p:sp>
          <p:nvSpPr>
            <p:cNvPr id="27" name="矩形 26"/>
            <p:cNvSpPr/>
            <p:nvPr/>
          </p:nvSpPr>
          <p:spPr>
            <a:xfrm>
              <a:off x="2643174" y="4643430"/>
              <a:ext cx="1571636" cy="35718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5" name="Rectangle 2"/>
          <p:cNvSpPr>
            <a:spLocks noGrp="1" noChangeArrowheads="1"/>
          </p:cNvSpPr>
          <p:nvPr>
            <p:ph type="title"/>
          </p:nvPr>
        </p:nvSpPr>
        <p:spPr>
          <a:xfrm>
            <a:off x="785786" y="71414"/>
            <a:ext cx="7498080" cy="1143000"/>
          </a:xfrm>
        </p:spPr>
        <p:txBody>
          <a:bodyPr/>
          <a:lstStyle/>
          <a:p>
            <a:pPr eaLnBrk="1" fontAlgn="auto" hangingPunct="1">
              <a:spcAft>
                <a:spcPts val="0"/>
              </a:spcAft>
              <a:defRPr/>
            </a:pPr>
            <a:r>
              <a:rPr lang="zh-CN" altLang="en-US" dirty="0"/>
              <a:t>计算有效地址</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fontAlgn="auto" hangingPunct="1">
              <a:spcAft>
                <a:spcPts val="0"/>
              </a:spcAft>
              <a:defRPr/>
            </a:pPr>
            <a:r>
              <a:rPr lang="zh-CN" altLang="en-US" dirty="0"/>
              <a:t>加法指令完成的操作：第</a:t>
            </a:r>
            <a:r>
              <a:rPr lang="en-US" altLang="zh-CN" dirty="0"/>
              <a:t>3</a:t>
            </a:r>
            <a:r>
              <a:rPr lang="zh-CN" altLang="en-US" dirty="0"/>
              <a:t>步</a:t>
            </a:r>
            <a:endParaRPr lang="zh-CN" altLang="en-US" dirty="0"/>
          </a:p>
        </p:txBody>
      </p:sp>
      <p:sp>
        <p:nvSpPr>
          <p:cNvPr id="63493" name="Rectangle 3"/>
          <p:cNvSpPr>
            <a:spLocks noGrp="1"/>
          </p:cNvSpPr>
          <p:nvPr>
            <p:ph type="body" sz="half" idx="1"/>
          </p:nvPr>
        </p:nvSpPr>
        <p:spPr>
          <a:xfrm>
            <a:off x="457200" y="1600200"/>
            <a:ext cx="8229600" cy="2543175"/>
          </a:xfrm>
        </p:spPr>
        <p:txBody>
          <a:bodyPr/>
          <a:lstStyle/>
          <a:p>
            <a:pPr eaLnBrk="1" hangingPunct="1"/>
            <a:r>
              <a:rPr lang="zh-CN" altLang="en-US" sz="2800"/>
              <a:t>到存储器取数。</a:t>
            </a:r>
            <a:endParaRPr lang="zh-CN" altLang="en-US" sz="2800"/>
          </a:p>
          <a:p>
            <a:pPr lvl="1" eaLnBrk="1" hangingPunct="1"/>
            <a:r>
              <a:rPr lang="zh-CN" altLang="en-US" sz="2400"/>
              <a:t>将地址寄存器内容送地址总线，同时发访存读命令，存储器读出数据送数据总线后，打入数据寄存器。</a:t>
            </a:r>
            <a:endParaRPr lang="en-US" altLang="zh-CN" sz="2400"/>
          </a:p>
          <a:p>
            <a:pPr lvl="1" eaLnBrk="1" hangingPunct="1"/>
            <a:r>
              <a:rPr lang="zh-CN" altLang="en-US" sz="2400"/>
              <a:t>控制器发出的控制信号：</a:t>
            </a:r>
            <a:endParaRPr lang="zh-CN" altLang="en-US" sz="2400"/>
          </a:p>
        </p:txBody>
      </p:sp>
      <p:graphicFrame>
        <p:nvGraphicFramePr>
          <p:cNvPr id="63494" name="Object 2"/>
          <p:cNvGraphicFramePr>
            <a:graphicFrameLocks noGrp="1" noChangeAspect="1"/>
          </p:cNvGraphicFramePr>
          <p:nvPr>
            <p:ph sz="half" idx="2"/>
          </p:nvPr>
        </p:nvGraphicFramePr>
        <p:xfrm>
          <a:off x="960438" y="4429125"/>
          <a:ext cx="7283450" cy="587375"/>
        </p:xfrm>
        <a:graphic>
          <a:graphicData uri="http://schemas.openxmlformats.org/presentationml/2006/ole">
            <mc:AlternateContent xmlns:mc="http://schemas.openxmlformats.org/markup-compatibility/2006">
              <mc:Choice xmlns:v="urn:schemas-microsoft-com:vml" Requires="v">
                <p:oleObj spid="_x0000_s2" name="Image" r:id="rId1" imgW="9601200" imgH="774700" progId="">
                  <p:embed/>
                </p:oleObj>
              </mc:Choice>
              <mc:Fallback>
                <p:oleObj name="Image" r:id="rId1" imgW="9601200" imgH="7747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8" y="4429125"/>
                        <a:ext cx="72834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03B72707-541A-423F-990F-0A74D5CCF102}" type="slidenum">
              <a:rPr lang="en-US" altLang="zh-CN" smtClean="0"/>
            </a:fld>
            <a:endParaRPr lang="en-US" altLang="zh-CN"/>
          </a:p>
        </p:txBody>
      </p:sp>
    </p:spTree>
  </p:cSld>
  <p:clrMapOvr>
    <a:masterClrMapping/>
  </p:clrMapOvr>
  <p:transition>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组合 15"/>
          <p:cNvGrpSpPr/>
          <p:nvPr/>
        </p:nvGrpSpPr>
        <p:grpSpPr bwMode="auto">
          <a:xfrm>
            <a:off x="214313" y="1000125"/>
            <a:ext cx="8858250" cy="5702300"/>
            <a:chOff x="214282" y="1000108"/>
            <a:chExt cx="8858312" cy="5702317"/>
          </a:xfrm>
        </p:grpSpPr>
        <p:graphicFrame>
          <p:nvGraphicFramePr>
            <p:cNvPr id="64518" name="Object 2"/>
            <p:cNvGraphicFramePr>
              <a:graphicFrameLocks noChangeAspect="1"/>
            </p:cNvGraphicFramePr>
            <p:nvPr/>
          </p:nvGraphicFramePr>
          <p:xfrm>
            <a:off x="1129937" y="1000108"/>
            <a:ext cx="7942657" cy="5702317"/>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37" y="1000108"/>
                          <a:ext cx="7942657" cy="57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4519" name="组合 6"/>
            <p:cNvGrpSpPr/>
            <p:nvPr/>
          </p:nvGrpSpPr>
          <p:grpSpPr bwMode="auto">
            <a:xfrm>
              <a:off x="214282" y="1428736"/>
              <a:ext cx="1000132" cy="4000528"/>
              <a:chOff x="214282" y="1428736"/>
              <a:chExt cx="1000132" cy="4000528"/>
            </a:xfrm>
          </p:grpSpPr>
          <p:sp>
            <p:nvSpPr>
              <p:cNvPr id="4" name="矩形 3"/>
              <p:cNvSpPr/>
              <p:nvPr/>
            </p:nvSpPr>
            <p:spPr>
              <a:xfrm>
                <a:off x="214282" y="1428734"/>
                <a:ext cx="1000132" cy="40005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cxnSp>
          <p:nvCxnSpPr>
            <p:cNvPr id="10" name="直接箭头连接符 9"/>
            <p:cNvCxnSpPr/>
            <p:nvPr/>
          </p:nvCxnSpPr>
          <p:spPr>
            <a:xfrm rot="10800000">
              <a:off x="6215074" y="5786435"/>
              <a:ext cx="785817" cy="158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直接箭头连接符 13"/>
            <p:cNvCxnSpPr/>
            <p:nvPr/>
          </p:nvCxnSpPr>
          <p:spPr>
            <a:xfrm>
              <a:off x="2071670" y="5714997"/>
              <a:ext cx="1214445" cy="1588"/>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5" name="矩形 14"/>
            <p:cNvSpPr/>
            <p:nvPr/>
          </p:nvSpPr>
          <p:spPr>
            <a:xfrm>
              <a:off x="5072066" y="5000620"/>
              <a:ext cx="1643073" cy="35718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1"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访问存储器</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fontAlgn="auto" hangingPunct="1">
              <a:spcAft>
                <a:spcPts val="0"/>
              </a:spcAft>
              <a:defRPr/>
            </a:pPr>
            <a:r>
              <a:rPr lang="zh-CN" altLang="en-US" dirty="0"/>
              <a:t>加法指令完成的操作：第</a:t>
            </a:r>
            <a:r>
              <a:rPr lang="en-US" altLang="zh-CN" dirty="0"/>
              <a:t>4</a:t>
            </a:r>
            <a:r>
              <a:rPr lang="zh-CN" altLang="en-US" dirty="0"/>
              <a:t>步</a:t>
            </a:r>
            <a:endParaRPr lang="zh-CN" altLang="en-US" dirty="0"/>
          </a:p>
        </p:txBody>
      </p:sp>
      <p:sp>
        <p:nvSpPr>
          <p:cNvPr id="65541" name="Rectangle 3"/>
          <p:cNvSpPr>
            <a:spLocks noGrp="1"/>
          </p:cNvSpPr>
          <p:nvPr>
            <p:ph type="body" sz="half" idx="1"/>
          </p:nvPr>
        </p:nvSpPr>
        <p:spPr>
          <a:xfrm>
            <a:off x="457200" y="1600200"/>
            <a:ext cx="8362950" cy="2185988"/>
          </a:xfrm>
        </p:spPr>
        <p:txBody>
          <a:bodyPr/>
          <a:lstStyle/>
          <a:p>
            <a:pPr eaLnBrk="1" hangingPunct="1"/>
            <a:r>
              <a:rPr lang="zh-CN" altLang="en-US" sz="2800"/>
              <a:t>进行加法运算，结果送寄存器，并根据运算结果置状态位</a:t>
            </a:r>
            <a:r>
              <a:rPr lang="en-US" altLang="zh-CN" sz="2800"/>
              <a:t>N</a:t>
            </a:r>
            <a:r>
              <a:rPr lang="zh-CN" altLang="en-US" sz="2800"/>
              <a:t>，</a:t>
            </a:r>
            <a:r>
              <a:rPr lang="en-US" altLang="zh-CN" sz="2800"/>
              <a:t>Z</a:t>
            </a:r>
            <a:r>
              <a:rPr lang="zh-CN" altLang="en-US" sz="2800"/>
              <a:t>，</a:t>
            </a:r>
            <a:r>
              <a:rPr lang="en-US" altLang="zh-CN" sz="2800"/>
              <a:t>V</a:t>
            </a:r>
            <a:r>
              <a:rPr lang="zh-CN" altLang="en-US" sz="2800"/>
              <a:t>，</a:t>
            </a:r>
            <a:r>
              <a:rPr lang="en-US" altLang="zh-CN" sz="2800"/>
              <a:t>C</a:t>
            </a:r>
            <a:r>
              <a:rPr lang="zh-CN" altLang="en-US" sz="2800"/>
              <a:t>。</a:t>
            </a:r>
            <a:endParaRPr lang="zh-CN" altLang="en-US" sz="2800"/>
          </a:p>
          <a:p>
            <a:pPr lvl="1" eaLnBrk="1" hangingPunct="1"/>
            <a:r>
              <a:rPr lang="zh-CN" altLang="en-US" sz="2400"/>
              <a:t>控制器送出的控制信号：</a:t>
            </a:r>
            <a:endParaRPr lang="zh-CN" altLang="en-US" sz="2400"/>
          </a:p>
        </p:txBody>
      </p:sp>
      <p:grpSp>
        <p:nvGrpSpPr>
          <p:cNvPr id="65542" name="组合 6"/>
          <p:cNvGrpSpPr/>
          <p:nvPr/>
        </p:nvGrpSpPr>
        <p:grpSpPr bwMode="auto">
          <a:xfrm>
            <a:off x="755650" y="3786188"/>
            <a:ext cx="7459663" cy="1473200"/>
            <a:chOff x="755651" y="3786190"/>
            <a:chExt cx="7459687" cy="1472685"/>
          </a:xfrm>
        </p:grpSpPr>
        <p:graphicFrame>
          <p:nvGraphicFramePr>
            <p:cNvPr id="65543" name="Object 2"/>
            <p:cNvGraphicFramePr>
              <a:graphicFrameLocks noChangeAspect="1"/>
            </p:cNvGraphicFramePr>
            <p:nvPr/>
          </p:nvGraphicFramePr>
          <p:xfrm>
            <a:off x="755651" y="3789356"/>
            <a:ext cx="6388118" cy="510173"/>
          </p:xfrm>
          <a:graphic>
            <a:graphicData uri="http://schemas.openxmlformats.org/presentationml/2006/ole">
              <mc:AlternateContent xmlns:mc="http://schemas.openxmlformats.org/markup-compatibility/2006">
                <mc:Choice xmlns:v="urn:schemas-microsoft-com:vml" Requires="v">
                  <p:oleObj spid="_x0000_s2" name="Image" r:id="rId1" imgW="8267700" imgH="660400" progId="">
                    <p:embed/>
                  </p:oleObj>
                </mc:Choice>
                <mc:Fallback>
                  <p:oleObj name="Image" r:id="rId1" imgW="8267700" imgH="6604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1" y="3789356"/>
                          <a:ext cx="6388118" cy="51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4" name="Object 3"/>
            <p:cNvGraphicFramePr>
              <a:graphicFrameLocks noChangeAspect="1"/>
            </p:cNvGraphicFramePr>
            <p:nvPr/>
          </p:nvGraphicFramePr>
          <p:xfrm>
            <a:off x="7423176" y="3786190"/>
            <a:ext cx="792162" cy="568325"/>
          </p:xfrm>
          <a:graphic>
            <a:graphicData uri="http://schemas.openxmlformats.org/presentationml/2006/ole">
              <mc:AlternateContent xmlns:mc="http://schemas.openxmlformats.org/markup-compatibility/2006">
                <mc:Choice xmlns:v="urn:schemas-microsoft-com:vml" Requires="v">
                  <p:oleObj spid="_x0000_s3" name="Image" r:id="rId3" imgW="1346200" imgH="965200" progId="">
                    <p:embed/>
                  </p:oleObj>
                </mc:Choice>
                <mc:Fallback>
                  <p:oleObj name="Image" r:id="rId3" imgW="1346200" imgH="9652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76" y="3786190"/>
                          <a:ext cx="792162"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5" name="Object 4"/>
            <p:cNvGraphicFramePr>
              <a:graphicFrameLocks noChangeAspect="1"/>
            </p:cNvGraphicFramePr>
            <p:nvPr/>
          </p:nvGraphicFramePr>
          <p:xfrm>
            <a:off x="755651" y="4724394"/>
            <a:ext cx="6745308" cy="534481"/>
          </p:xfrm>
          <a:graphic>
            <a:graphicData uri="http://schemas.openxmlformats.org/presentationml/2006/ole">
              <mc:AlternateContent xmlns:mc="http://schemas.openxmlformats.org/markup-compatibility/2006">
                <mc:Choice xmlns:v="urn:schemas-microsoft-com:vml" Requires="v">
                  <p:oleObj spid="_x0000_s4" name="Image" r:id="rId5" imgW="7848600" imgH="622300" progId="">
                    <p:embed/>
                  </p:oleObj>
                </mc:Choice>
                <mc:Fallback>
                  <p:oleObj name="Image" r:id="rId5" imgW="7848600" imgH="6223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1" y="4724394"/>
                          <a:ext cx="6745308" cy="53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 name="灯片编号占位符 4"/>
          <p:cNvSpPr>
            <a:spLocks noGrp="1"/>
          </p:cNvSpPr>
          <p:nvPr>
            <p:ph type="sldNum" sz="quarter" idx="12"/>
          </p:nvPr>
        </p:nvSpPr>
        <p:spPr/>
        <p:txBody>
          <a:bodyPr/>
          <a:lstStyle/>
          <a:p>
            <a:pPr>
              <a:defRPr/>
            </a:pPr>
            <a:fld id="{833EFA55-4D74-42C9-AECC-97BCD31A0A7B}" type="slidenum">
              <a:rPr lang="en-US" altLang="zh-CN" smtClean="0"/>
            </a:fld>
            <a:endParaRPr lang="en-US" altLang="zh-CN"/>
          </a:p>
        </p:txBody>
      </p:sp>
    </p:spTree>
  </p:cSld>
  <p:clrMapOvr>
    <a:masterClrMapping/>
  </p:clrMapOvr>
  <p:transition>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组合 24"/>
          <p:cNvGrpSpPr/>
          <p:nvPr/>
        </p:nvGrpSpPr>
        <p:grpSpPr bwMode="auto">
          <a:xfrm>
            <a:off x="214313" y="642938"/>
            <a:ext cx="8858250" cy="5702300"/>
            <a:chOff x="214282" y="1000108"/>
            <a:chExt cx="8858312" cy="5702317"/>
          </a:xfrm>
        </p:grpSpPr>
        <p:graphicFrame>
          <p:nvGraphicFramePr>
            <p:cNvPr id="66566" name="Object 2"/>
            <p:cNvGraphicFramePr>
              <a:graphicFrameLocks noChangeAspect="1"/>
            </p:cNvGraphicFramePr>
            <p:nvPr/>
          </p:nvGraphicFramePr>
          <p:xfrm>
            <a:off x="1129937" y="1000108"/>
            <a:ext cx="7942657" cy="5702317"/>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37" y="1000108"/>
                          <a:ext cx="7942657" cy="57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6567" name="组合 6"/>
            <p:cNvGrpSpPr/>
            <p:nvPr/>
          </p:nvGrpSpPr>
          <p:grpSpPr bwMode="auto">
            <a:xfrm>
              <a:off x="214282" y="1428736"/>
              <a:ext cx="1000132" cy="4000528"/>
              <a:chOff x="214282" y="1428736"/>
              <a:chExt cx="1000132" cy="4000528"/>
            </a:xfrm>
          </p:grpSpPr>
          <p:sp>
            <p:nvSpPr>
              <p:cNvPr id="4" name="矩形 3"/>
              <p:cNvSpPr/>
              <p:nvPr/>
            </p:nvSpPr>
            <p:spPr>
              <a:xfrm>
                <a:off x="214282" y="1428734"/>
                <a:ext cx="1000132" cy="40005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cxnSp>
          <p:nvCxnSpPr>
            <p:cNvPr id="10" name="肘形连接符 9"/>
            <p:cNvCxnSpPr/>
            <p:nvPr/>
          </p:nvCxnSpPr>
          <p:spPr>
            <a:xfrm rot="10800000">
              <a:off x="6286511" y="2143111"/>
              <a:ext cx="785819" cy="285751"/>
            </a:xfrm>
            <a:prstGeom prst="bentConnector3">
              <a:avLst>
                <a:gd name="adj1" fmla="val 101008"/>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8" name="直接箭头连接符 17"/>
            <p:cNvCxnSpPr/>
            <p:nvPr/>
          </p:nvCxnSpPr>
          <p:spPr>
            <a:xfrm rot="10800000">
              <a:off x="4857751" y="2786050"/>
              <a:ext cx="2000264" cy="1588"/>
            </a:xfrm>
            <a:prstGeom prst="straightConnector1">
              <a:avLst/>
            </a:prstGeom>
            <a:ln>
              <a:solidFill>
                <a:srgbClr val="7030A0"/>
              </a:solidFill>
              <a:tailEnd type="arrow"/>
            </a:ln>
          </p:spPr>
          <p:style>
            <a:lnRef idx="3">
              <a:schemeClr val="accent6"/>
            </a:lnRef>
            <a:fillRef idx="0">
              <a:schemeClr val="accent6"/>
            </a:fillRef>
            <a:effectRef idx="2">
              <a:schemeClr val="accent6"/>
            </a:effectRef>
            <a:fontRef idx="minor">
              <a:schemeClr val="tx1"/>
            </a:fontRef>
          </p:style>
        </p:cxnSp>
        <p:cxnSp>
          <p:nvCxnSpPr>
            <p:cNvPr id="20" name="直接箭头连接符 19"/>
            <p:cNvCxnSpPr/>
            <p:nvPr/>
          </p:nvCxnSpPr>
          <p:spPr>
            <a:xfrm>
              <a:off x="1928794" y="3500427"/>
              <a:ext cx="571504" cy="1588"/>
            </a:xfrm>
            <a:prstGeom prst="straightConnector1">
              <a:avLst/>
            </a:prstGeom>
            <a:ln>
              <a:solidFill>
                <a:srgbClr val="C00000"/>
              </a:solidFill>
              <a:tailEnd type="arrow"/>
            </a:ln>
          </p:spPr>
          <p:style>
            <a:lnRef idx="3">
              <a:schemeClr val="accent6"/>
            </a:lnRef>
            <a:fillRef idx="0">
              <a:schemeClr val="accent6"/>
            </a:fillRef>
            <a:effectRef idx="2">
              <a:schemeClr val="accent6"/>
            </a:effectRef>
            <a:fontRef idx="minor">
              <a:schemeClr val="tx1"/>
            </a:fontRef>
          </p:style>
        </p:cxnSp>
        <p:cxnSp>
          <p:nvCxnSpPr>
            <p:cNvPr id="21" name="直接箭头连接符 20"/>
            <p:cNvCxnSpPr/>
            <p:nvPr/>
          </p:nvCxnSpPr>
          <p:spPr>
            <a:xfrm rot="10800000">
              <a:off x="5857883" y="1500171"/>
              <a:ext cx="1071571" cy="1588"/>
            </a:xfrm>
            <a:prstGeom prst="straightConnector1">
              <a:avLst/>
            </a:prstGeom>
            <a:ln>
              <a:solidFill>
                <a:srgbClr val="FFC000"/>
              </a:solidFill>
              <a:tailEnd type="arrow"/>
            </a:ln>
          </p:spPr>
          <p:style>
            <a:lnRef idx="3">
              <a:schemeClr val="accent6"/>
            </a:lnRef>
            <a:fillRef idx="0">
              <a:schemeClr val="accent6"/>
            </a:fillRef>
            <a:effectRef idx="2">
              <a:schemeClr val="accent6"/>
            </a:effectRef>
            <a:fontRef idx="minor">
              <a:schemeClr val="tx1"/>
            </a:fontRef>
          </p:style>
        </p:cxnSp>
        <p:sp>
          <p:nvSpPr>
            <p:cNvPr id="23" name="矩形 22"/>
            <p:cNvSpPr/>
            <p:nvPr/>
          </p:nvSpPr>
          <p:spPr>
            <a:xfrm>
              <a:off x="3571867" y="1571610"/>
              <a:ext cx="1643075" cy="85725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23"/>
            <p:cNvSpPr/>
            <p:nvPr/>
          </p:nvSpPr>
          <p:spPr>
            <a:xfrm>
              <a:off x="6858015" y="3643303"/>
              <a:ext cx="1285884" cy="35718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4" name="Rectangle 2"/>
          <p:cNvSpPr>
            <a:spLocks noGrp="1" noChangeArrowheads="1"/>
          </p:cNvSpPr>
          <p:nvPr>
            <p:ph type="title"/>
          </p:nvPr>
        </p:nvSpPr>
        <p:spPr>
          <a:xfrm>
            <a:off x="785786" y="71422"/>
            <a:ext cx="7498080" cy="1143000"/>
          </a:xfrm>
        </p:spPr>
        <p:txBody>
          <a:bodyPr/>
          <a:lstStyle/>
          <a:p>
            <a:pPr eaLnBrk="1" fontAlgn="auto" hangingPunct="1">
              <a:spcAft>
                <a:spcPts val="0"/>
              </a:spcAft>
              <a:defRPr/>
            </a:pPr>
            <a:r>
              <a:rPr lang="zh-CN" altLang="en-US" dirty="0"/>
              <a:t>做运算</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5"/>
          <p:cNvSpPr txBox="1">
            <a:spLocks noChangeArrowheads="1"/>
          </p:cNvSpPr>
          <p:nvPr/>
        </p:nvSpPr>
        <p:spPr bwMode="auto">
          <a:xfrm>
            <a:off x="1262063" y="785813"/>
            <a:ext cx="862012"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4400">
                <a:latin typeface="Cambria" panose="02040503050406030204" pitchFamily="18" charset="0"/>
                <a:ea typeface="华文楷体" panose="02010600040101010101" pitchFamily="2" charset="-122"/>
              </a:rPr>
              <a:t>加法指令时序图</a:t>
            </a:r>
            <a:endParaRPr lang="zh-CN" altLang="en-US" sz="4400">
              <a:latin typeface="Cambria" panose="02040503050406030204" pitchFamily="18" charset="0"/>
              <a:ea typeface="华文楷体" panose="02010600040101010101" pitchFamily="2" charset="-122"/>
            </a:endParaRPr>
          </a:p>
        </p:txBody>
      </p:sp>
      <p:grpSp>
        <p:nvGrpSpPr>
          <p:cNvPr id="67587" name="组合 27"/>
          <p:cNvGrpSpPr/>
          <p:nvPr/>
        </p:nvGrpSpPr>
        <p:grpSpPr bwMode="auto">
          <a:xfrm>
            <a:off x="2643188" y="44450"/>
            <a:ext cx="5600700" cy="6813550"/>
            <a:chOff x="2643174" y="44450"/>
            <a:chExt cx="5600714" cy="6813550"/>
          </a:xfrm>
        </p:grpSpPr>
        <p:graphicFrame>
          <p:nvGraphicFramePr>
            <p:cNvPr id="67588" name="Object 2"/>
            <p:cNvGraphicFramePr>
              <a:graphicFrameLocks noChangeAspect="1"/>
            </p:cNvGraphicFramePr>
            <p:nvPr/>
          </p:nvGraphicFramePr>
          <p:xfrm>
            <a:off x="2643174" y="44450"/>
            <a:ext cx="5600714" cy="6813550"/>
          </p:xfrm>
          <a:graphic>
            <a:graphicData uri="http://schemas.openxmlformats.org/presentationml/2006/ole">
              <mc:AlternateContent xmlns:mc="http://schemas.openxmlformats.org/markup-compatibility/2006">
                <mc:Choice xmlns:v="urn:schemas-microsoft-com:vml" Requires="v">
                  <p:oleObj spid="_x0000_s2" name="Image" r:id="rId1" imgW="15100300" imgH="22567900" progId="">
                    <p:embed/>
                  </p:oleObj>
                </mc:Choice>
                <mc:Fallback>
                  <p:oleObj name="Image" r:id="rId1" imgW="15100300" imgH="22567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74" y="44450"/>
                          <a:ext cx="5600714" cy="681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p:cNvSpPr/>
            <p:nvPr/>
          </p:nvSpPr>
          <p:spPr>
            <a:xfrm>
              <a:off x="3143237" y="1428750"/>
              <a:ext cx="64294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p:nvSpPr>
          <p:spPr>
            <a:xfrm>
              <a:off x="3714739" y="3071813"/>
              <a:ext cx="642940"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3714739" y="2714625"/>
              <a:ext cx="64294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3857614" y="1428750"/>
              <a:ext cx="64294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3857614" y="1643063"/>
              <a:ext cx="642940"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a:off x="2928925" y="4214813"/>
              <a:ext cx="642939" cy="21431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3643301" y="4214813"/>
              <a:ext cx="928689" cy="21431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p:cNvSpPr/>
            <p:nvPr/>
          </p:nvSpPr>
          <p:spPr>
            <a:xfrm>
              <a:off x="3428988" y="4500563"/>
              <a:ext cx="928690" cy="21431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4000489" y="5072063"/>
              <a:ext cx="357189" cy="214312"/>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矩形 13"/>
            <p:cNvSpPr/>
            <p:nvPr/>
          </p:nvSpPr>
          <p:spPr>
            <a:xfrm>
              <a:off x="3500426" y="6000750"/>
              <a:ext cx="928689" cy="214313"/>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p:cNvSpPr/>
            <p:nvPr/>
          </p:nvSpPr>
          <p:spPr>
            <a:xfrm>
              <a:off x="3000362" y="2000250"/>
              <a:ext cx="642940" cy="214313"/>
            </a:xfrm>
            <a:prstGeom prst="rect">
              <a:avLst/>
            </a:prstGeom>
            <a:noFill/>
            <a:ln>
              <a:solidFill>
                <a:srgbClr val="16C8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p:cNvSpPr/>
            <p:nvPr/>
          </p:nvSpPr>
          <p:spPr>
            <a:xfrm>
              <a:off x="3643301" y="3000375"/>
              <a:ext cx="714377" cy="357188"/>
            </a:xfrm>
            <a:prstGeom prst="rect">
              <a:avLst/>
            </a:prstGeom>
            <a:noFill/>
            <a:ln>
              <a:solidFill>
                <a:srgbClr val="16C8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3643301" y="2643188"/>
              <a:ext cx="714377" cy="357187"/>
            </a:xfrm>
            <a:prstGeom prst="rect">
              <a:avLst/>
            </a:prstGeom>
            <a:noFill/>
            <a:ln>
              <a:solidFill>
                <a:srgbClr val="16C8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3714739" y="2000250"/>
              <a:ext cx="642940" cy="214313"/>
            </a:xfrm>
            <a:prstGeom prst="rect">
              <a:avLst/>
            </a:prstGeom>
            <a:noFill/>
            <a:ln>
              <a:solidFill>
                <a:srgbClr val="16C8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矩形 19"/>
            <p:cNvSpPr/>
            <p:nvPr/>
          </p:nvSpPr>
          <p:spPr>
            <a:xfrm>
              <a:off x="3714739" y="5429250"/>
              <a:ext cx="857252" cy="214313"/>
            </a:xfrm>
            <a:prstGeom prst="rect">
              <a:avLst/>
            </a:prstGeom>
            <a:noFill/>
            <a:ln>
              <a:solidFill>
                <a:srgbClr val="830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矩形 20"/>
            <p:cNvSpPr/>
            <p:nvPr/>
          </p:nvSpPr>
          <p:spPr>
            <a:xfrm>
              <a:off x="3071800" y="5429250"/>
              <a:ext cx="571501" cy="214313"/>
            </a:xfrm>
            <a:prstGeom prst="rect">
              <a:avLst/>
            </a:prstGeom>
            <a:noFill/>
            <a:ln>
              <a:solidFill>
                <a:srgbClr val="830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p:nvSpPr>
          <p:spPr>
            <a:xfrm>
              <a:off x="3643301" y="5643563"/>
              <a:ext cx="857252" cy="214312"/>
            </a:xfrm>
            <a:prstGeom prst="rect">
              <a:avLst/>
            </a:prstGeom>
            <a:noFill/>
            <a:ln>
              <a:solidFill>
                <a:srgbClr val="830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矩形 22"/>
            <p:cNvSpPr/>
            <p:nvPr/>
          </p:nvSpPr>
          <p:spPr>
            <a:xfrm>
              <a:off x="3929052" y="5000625"/>
              <a:ext cx="500063" cy="357188"/>
            </a:xfrm>
            <a:prstGeom prst="rect">
              <a:avLst/>
            </a:prstGeom>
            <a:noFill/>
            <a:ln>
              <a:solidFill>
                <a:srgbClr val="830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23"/>
            <p:cNvSpPr/>
            <p:nvPr/>
          </p:nvSpPr>
          <p:spPr>
            <a:xfrm>
              <a:off x="3643301" y="6429375"/>
              <a:ext cx="571501" cy="214313"/>
            </a:xfrm>
            <a:prstGeom prst="rect">
              <a:avLst/>
            </a:prstGeom>
            <a:noFill/>
            <a:ln>
              <a:solidFill>
                <a:srgbClr val="830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2643174" y="6643688"/>
              <a:ext cx="1928817" cy="214312"/>
            </a:xfrm>
            <a:prstGeom prst="rect">
              <a:avLst/>
            </a:prstGeom>
            <a:noFill/>
            <a:ln>
              <a:solidFill>
                <a:srgbClr val="83037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矩形 25"/>
            <p:cNvSpPr/>
            <p:nvPr/>
          </p:nvSpPr>
          <p:spPr>
            <a:xfrm>
              <a:off x="3929052" y="2357438"/>
              <a:ext cx="428626" cy="214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3857614" y="2286000"/>
              <a:ext cx="571501" cy="357188"/>
            </a:xfrm>
            <a:prstGeom prst="rect">
              <a:avLst/>
            </a:prstGeom>
            <a:noFill/>
            <a:ln>
              <a:solidFill>
                <a:srgbClr val="16C8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灯片编号占位符 2"/>
          <p:cNvSpPr>
            <a:spLocks noGrp="1"/>
          </p:cNvSpPr>
          <p:nvPr>
            <p:ph type="sldNum" sz="quarter" idx="12"/>
          </p:nvPr>
        </p:nvSpPr>
        <p:spPr/>
        <p:txBody>
          <a:bodyPr/>
          <a:lstStyle/>
          <a:p>
            <a:pPr>
              <a:defRPr/>
            </a:pPr>
            <a:fld id="{07B4157D-3BF5-4132-89A3-F225299FB4B0}" type="slidenum">
              <a:rPr lang="zh-CN" altLang="en-US" smtClean="0"/>
            </a:fld>
            <a:endParaRPr lang="zh-CN" altLang="en-US"/>
          </a:p>
        </p:txBody>
      </p:sp>
    </p:spTree>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简介</a:t>
            </a:r>
            <a:endParaRPr lang="zh-CN" altLang="en-US" dirty="0"/>
          </a:p>
        </p:txBody>
      </p:sp>
      <p:sp>
        <p:nvSpPr>
          <p:cNvPr id="2151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58D6B6-BE92-4DC6-9919-F910348525D9}"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pic>
        <p:nvPicPr>
          <p:cNvPr id="21512" name="Picture 2" descr="http://imgsrc.baidu.com/baike/pic/item/b3f6cea21be6748dcbefd017.jp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928688" y="1428750"/>
            <a:ext cx="7512050" cy="4851400"/>
          </a:xfrm>
        </p:spPr>
      </p:pic>
    </p:spTree>
  </p:cSld>
  <p:clrMapOvr>
    <a:masterClrMapping/>
  </p:clrMapOvr>
  <p:transition>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5812" y="274638"/>
            <a:ext cx="8250684" cy="1143000"/>
          </a:xfrm>
        </p:spPr>
        <p:txBody>
          <a:bodyPr/>
          <a:lstStyle/>
          <a:p>
            <a:r>
              <a:rPr lang="zh-CN" altLang="en-US" dirty="0"/>
              <a:t>指令周期、机器周期、时钟周期、节拍</a:t>
            </a:r>
            <a:endParaRPr lang="zh-CN" altLang="en-US" dirty="0"/>
          </a:p>
        </p:txBody>
      </p:sp>
      <p:sp>
        <p:nvSpPr>
          <p:cNvPr id="6" name="内容占位符 5"/>
          <p:cNvSpPr>
            <a:spLocks noGrp="1"/>
          </p:cNvSpPr>
          <p:nvPr>
            <p:ph idx="1"/>
          </p:nvPr>
        </p:nvSpPr>
        <p:spPr>
          <a:xfrm>
            <a:off x="714375" y="1500188"/>
            <a:ext cx="5297785" cy="4714875"/>
          </a:xfrm>
        </p:spPr>
        <p:txBody>
          <a:bodyPr/>
          <a:lstStyle/>
          <a:p>
            <a:pPr>
              <a:spcBef>
                <a:spcPts val="0"/>
              </a:spcBef>
            </a:pPr>
            <a:r>
              <a:rPr lang="zh-CN" altLang="en-US" dirty="0"/>
              <a:t>时钟周期（</a:t>
            </a:r>
            <a:r>
              <a:rPr lang="en-US" altLang="zh-CN" dirty="0"/>
              <a:t>Clock Cycle</a:t>
            </a:r>
            <a:r>
              <a:rPr lang="zh-CN" altLang="en-US" dirty="0"/>
              <a:t>）</a:t>
            </a:r>
            <a:endParaRPr lang="en-US" altLang="zh-CN" dirty="0"/>
          </a:p>
          <a:p>
            <a:pPr lvl="1">
              <a:spcBef>
                <a:spcPts val="0"/>
              </a:spcBef>
            </a:pPr>
            <a:r>
              <a:rPr lang="en-US" altLang="zh-CN" dirty="0"/>
              <a:t>CPU</a:t>
            </a:r>
            <a:r>
              <a:rPr lang="zh-CN" altLang="en-US" dirty="0"/>
              <a:t>主时钟的一个完整脉冲信号的时间长度，是计算机中最基本的时间单位。</a:t>
            </a:r>
            <a:endParaRPr lang="en-US" altLang="zh-CN" dirty="0"/>
          </a:p>
          <a:p>
            <a:pPr lvl="1">
              <a:spcBef>
                <a:spcPts val="0"/>
              </a:spcBef>
            </a:pPr>
            <a:r>
              <a:rPr lang="zh-CN" altLang="en-US" dirty="0"/>
              <a:t>其他时间单位（机器周期、指令周期）均基于时钟周期构建。</a:t>
            </a:r>
            <a:endParaRPr lang="en-US" altLang="zh-CN" dirty="0"/>
          </a:p>
          <a:p>
            <a:pPr marL="255905" lvl="1">
              <a:spcBef>
                <a:spcPts val="0"/>
              </a:spcBef>
              <a:buSzPct val="70000"/>
              <a:buFont typeface="Wingdings" panose="05000000000000000000" pitchFamily="2" charset="2"/>
              <a:buChar char="p"/>
            </a:pPr>
            <a:r>
              <a:rPr lang="zh-CN" altLang="en-US" sz="2400" b="1" dirty="0"/>
              <a:t>节拍（</a:t>
            </a:r>
            <a:r>
              <a:rPr lang="en-US" altLang="zh-CN" sz="2400" b="1" dirty="0"/>
              <a:t>Clock Tick</a:t>
            </a:r>
            <a:r>
              <a:rPr lang="zh-CN" altLang="en-US" sz="2400" b="1" dirty="0"/>
              <a:t>）</a:t>
            </a:r>
            <a:endParaRPr lang="en-US" altLang="zh-CN" sz="2400" b="1" dirty="0"/>
          </a:p>
          <a:p>
            <a:pPr lvl="1">
              <a:spcBef>
                <a:spcPts val="0"/>
              </a:spcBef>
            </a:pPr>
            <a:r>
              <a:rPr lang="zh-CN" altLang="en-US" dirty="0"/>
              <a:t>通常等同于​​时钟周期​​，表示一个完整的时钟信号高低电平变化。</a:t>
            </a:r>
            <a:endParaRPr lang="en-US" altLang="zh-CN" dirty="0"/>
          </a:p>
          <a:p>
            <a:pPr lvl="1">
              <a:spcBef>
                <a:spcPts val="0"/>
              </a:spcBef>
            </a:pPr>
            <a:r>
              <a:rPr lang="zh-CN" altLang="fr-FR" sz="2400" b="1" dirty="0"/>
              <a:t>机器周期（</a:t>
            </a:r>
            <a:r>
              <a:rPr lang="fr-FR" altLang="zh-CN" sz="2400" b="1" dirty="0"/>
              <a:t>Machine Cycle </a:t>
            </a:r>
            <a:r>
              <a:rPr lang="zh-CN" altLang="fr-FR" sz="2400" b="1" dirty="0"/>
              <a:t>）</a:t>
            </a:r>
            <a:r>
              <a:rPr lang="zh-CN" altLang="fr-FR" dirty="0"/>
              <a:t>​​</a:t>
            </a:r>
            <a:endParaRPr lang="en-US" altLang="zh-CN" dirty="0"/>
          </a:p>
          <a:p>
            <a:pPr lvl="1">
              <a:spcBef>
                <a:spcPts val="0"/>
              </a:spcBef>
            </a:pPr>
            <a:r>
              <a:rPr lang="en-US" altLang="zh-CN" dirty="0"/>
              <a:t>CPU</a:t>
            </a:r>
            <a:r>
              <a:rPr lang="zh-CN" altLang="en-US" dirty="0"/>
              <a:t>完成一个​​基本操作​​（如取指、访存、写回）所需的时间。</a:t>
            </a:r>
            <a:endParaRPr lang="en-US" altLang="zh-CN" dirty="0"/>
          </a:p>
          <a:p>
            <a:pPr marL="255905" lvl="1">
              <a:spcBef>
                <a:spcPts val="0"/>
              </a:spcBef>
              <a:buSzPct val="70000"/>
              <a:buFont typeface="Wingdings" panose="05000000000000000000" pitchFamily="2" charset="2"/>
              <a:buChar char="p"/>
            </a:pPr>
            <a:r>
              <a:rPr lang="zh-CN" altLang="fr-FR" sz="2400" b="1" dirty="0"/>
              <a:t>指令周期（</a:t>
            </a:r>
            <a:r>
              <a:rPr lang="fr-FR" altLang="zh-CN" sz="2400" b="1" dirty="0"/>
              <a:t>Instruction Cycle</a:t>
            </a:r>
            <a:r>
              <a:rPr lang="zh-CN" altLang="fr-FR" sz="2400" b="1" dirty="0"/>
              <a:t>）​​</a:t>
            </a:r>
            <a:endParaRPr lang="en-US" altLang="zh-CN" sz="2400" b="1" dirty="0"/>
          </a:p>
          <a:p>
            <a:pPr lvl="1">
              <a:spcBef>
                <a:spcPts val="0"/>
              </a:spcBef>
            </a:pPr>
            <a:r>
              <a:rPr lang="en-US" altLang="zh-CN" dirty="0"/>
              <a:t>CPU</a:t>
            </a:r>
            <a:r>
              <a:rPr lang="zh-CN" altLang="en-US" dirty="0"/>
              <a:t>从​​取指到完成执行​​一条指令所需的全部时间。</a:t>
            </a:r>
            <a:endParaRPr lang="zh-CN" altLang="en-US" dirty="0"/>
          </a:p>
        </p:txBody>
      </p:sp>
      <p:sp>
        <p:nvSpPr>
          <p:cNvPr id="2" name="灯片编号占位符 1"/>
          <p:cNvSpPr>
            <a:spLocks noGrp="1"/>
          </p:cNvSpPr>
          <p:nvPr>
            <p:ph type="sldNum" sz="quarter" idx="12"/>
          </p:nvPr>
        </p:nvSpPr>
        <p:spPr/>
        <p:txBody>
          <a:bodyPr/>
          <a:lstStyle/>
          <a:p>
            <a:pPr>
              <a:defRPr/>
            </a:pPr>
            <a:fld id="{07B4157D-3BF5-4132-89A3-F225299FB4B0}" type="slidenum">
              <a:rPr lang="zh-CN" altLang="en-US" smtClean="0"/>
            </a:fld>
            <a:endParaRPr lang="zh-CN" altLang="en-US"/>
          </a:p>
        </p:txBody>
      </p:sp>
      <p:pic>
        <p:nvPicPr>
          <p:cNvPr id="4" name="图片 3"/>
          <p:cNvPicPr>
            <a:picLocks noChangeAspect="1"/>
          </p:cNvPicPr>
          <p:nvPr/>
        </p:nvPicPr>
        <p:blipFill>
          <a:blip r:embed="rId1"/>
          <a:srcRect l="2058" t="33911" r="1220" b="3516"/>
          <a:stretch>
            <a:fillRect/>
          </a:stretch>
        </p:blipFill>
        <p:spPr>
          <a:xfrm>
            <a:off x="5718328" y="2267037"/>
            <a:ext cx="3384376" cy="3384377"/>
          </a:xfrm>
          <a:prstGeom prst="rect">
            <a:avLst/>
          </a:prstGeom>
        </p:spPr>
      </p:pic>
    </p:spTree>
  </p:cSld>
  <p:clrMapOvr>
    <a:masterClrMapping/>
  </p:clrMapOvr>
  <p:transition>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fontAlgn="auto" hangingPunct="1">
              <a:spcAft>
                <a:spcPts val="0"/>
              </a:spcAft>
              <a:defRPr/>
            </a:pPr>
            <a:r>
              <a:rPr lang="zh-CN" altLang="en-US"/>
              <a:t>加法指令完成的操作</a:t>
            </a:r>
            <a:endParaRPr lang="zh-CN" altLang="en-US"/>
          </a:p>
        </p:txBody>
      </p:sp>
      <p:graphicFrame>
        <p:nvGraphicFramePr>
          <p:cNvPr id="68613" name="Object 2"/>
          <p:cNvGraphicFramePr>
            <a:graphicFrameLocks noGrp="1" noChangeAspect="1"/>
          </p:cNvGraphicFramePr>
          <p:nvPr>
            <p:ph sz="half" idx="1"/>
          </p:nvPr>
        </p:nvGraphicFramePr>
        <p:xfrm>
          <a:off x="457200" y="1484313"/>
          <a:ext cx="8229600" cy="1187450"/>
        </p:xfrm>
        <a:graphic>
          <a:graphicData uri="http://schemas.openxmlformats.org/presentationml/2006/ole">
            <mc:AlternateContent xmlns:mc="http://schemas.openxmlformats.org/markup-compatibility/2006">
              <mc:Choice xmlns:v="urn:schemas-microsoft-com:vml" Requires="v">
                <p:oleObj spid="_x0000_s2" name="Image" r:id="rId1" imgW="16192500" imgH="2336800" progId="">
                  <p:embed/>
                </p:oleObj>
              </mc:Choice>
              <mc:Fallback>
                <p:oleObj name="Image" r:id="rId1" imgW="16192500" imgH="23368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4313"/>
                        <a:ext cx="822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3" name="Rectangle 5"/>
          <p:cNvSpPr>
            <a:spLocks noGrp="1" noChangeArrowheads="1"/>
          </p:cNvSpPr>
          <p:nvPr>
            <p:ph type="body" sz="half" idx="2"/>
          </p:nvPr>
        </p:nvSpPr>
        <p:spPr>
          <a:xfrm>
            <a:off x="457200" y="2857500"/>
            <a:ext cx="8229600" cy="3667125"/>
          </a:xfrm>
        </p:spPr>
        <p:txBody>
          <a:bodyPr rtlCol="0">
            <a:normAutofit lnSpcReduction="10000"/>
          </a:bodyPr>
          <a:lstStyle/>
          <a:p>
            <a:pPr eaLnBrk="1" fontAlgn="auto" hangingPunct="1">
              <a:lnSpc>
                <a:spcPct val="90000"/>
              </a:lnSpc>
              <a:spcAft>
                <a:spcPts val="0"/>
              </a:spcAft>
              <a:defRPr/>
            </a:pPr>
            <a:r>
              <a:rPr lang="zh-CN" altLang="en-US" sz="2800" dirty="0"/>
              <a:t>需要四个机器周期：</a:t>
            </a:r>
            <a:endParaRPr lang="zh-CN" altLang="en-US" sz="2800" dirty="0"/>
          </a:p>
          <a:p>
            <a:pPr marL="484505" lvl="1" eaLnBrk="1" fontAlgn="auto" hangingPunct="1">
              <a:lnSpc>
                <a:spcPct val="90000"/>
              </a:lnSpc>
              <a:spcAft>
                <a:spcPts val="0"/>
              </a:spcAft>
              <a:defRPr/>
            </a:pPr>
            <a:r>
              <a:rPr lang="zh-CN" altLang="en-US" sz="2400" dirty="0"/>
              <a:t>其中取指令和取数周期通过总线访问存储器；</a:t>
            </a:r>
            <a:endParaRPr lang="zh-CN" altLang="en-US" sz="2400" dirty="0"/>
          </a:p>
          <a:p>
            <a:pPr marL="484505" lvl="1" eaLnBrk="1" fontAlgn="auto" hangingPunct="1">
              <a:lnSpc>
                <a:spcPct val="90000"/>
              </a:lnSpc>
              <a:spcAft>
                <a:spcPts val="0"/>
              </a:spcAft>
              <a:defRPr/>
            </a:pPr>
            <a:r>
              <a:rPr lang="zh-CN" altLang="en-US" sz="2400" dirty="0"/>
              <a:t>计算地址和运算送结果周期在</a:t>
            </a:r>
            <a:r>
              <a:rPr lang="en-US" altLang="zh-CN" sz="2400" dirty="0"/>
              <a:t>CPU</a:t>
            </a:r>
            <a:r>
              <a:rPr lang="zh-CN" altLang="en-US" sz="2400" dirty="0"/>
              <a:t>内部进行操作，此时总线空闲。</a:t>
            </a:r>
            <a:endParaRPr lang="zh-CN" altLang="en-US" sz="2400" dirty="0"/>
          </a:p>
          <a:p>
            <a:pPr eaLnBrk="1" fontAlgn="auto" hangingPunct="1">
              <a:lnSpc>
                <a:spcPct val="90000"/>
              </a:lnSpc>
              <a:spcAft>
                <a:spcPts val="0"/>
              </a:spcAft>
              <a:defRPr/>
            </a:pPr>
            <a:r>
              <a:rPr lang="en-US" altLang="zh-CN" sz="2800" dirty="0"/>
              <a:t>CPU</a:t>
            </a:r>
            <a:r>
              <a:rPr lang="zh-CN" altLang="en-US" sz="2800" dirty="0"/>
              <a:t>内部的寄存器，如程序计数器</a:t>
            </a:r>
            <a:r>
              <a:rPr lang="en-US" altLang="zh-CN" sz="2800" dirty="0"/>
              <a:t>(PC)</a:t>
            </a:r>
            <a:r>
              <a:rPr lang="zh-CN" altLang="en-US" sz="2800" dirty="0"/>
              <a:t>、指令寄存器</a:t>
            </a:r>
            <a:r>
              <a:rPr lang="en-US" altLang="zh-CN" sz="2800" dirty="0"/>
              <a:t>(IR)</a:t>
            </a:r>
            <a:r>
              <a:rPr lang="zh-CN" altLang="en-US" sz="2800" dirty="0"/>
              <a:t>、通用寄存器</a:t>
            </a:r>
            <a:r>
              <a:rPr lang="en-US" altLang="zh-CN" sz="2800" dirty="0"/>
              <a:t>(GR)</a:t>
            </a:r>
            <a:r>
              <a:rPr lang="zh-CN" altLang="en-US" sz="2800" dirty="0"/>
              <a:t>等都是在一个机器周期的末尾接受信息的，即在</a:t>
            </a:r>
            <a:r>
              <a:rPr lang="en-US" altLang="zh-CN" sz="2800" dirty="0"/>
              <a:t>T</a:t>
            </a:r>
            <a:r>
              <a:rPr lang="en-US" altLang="zh-CN" sz="2800" baseline="-25000" dirty="0"/>
              <a:t>2</a:t>
            </a:r>
            <a:r>
              <a:rPr lang="zh-CN" altLang="en-US" sz="2800" dirty="0"/>
              <a:t>时，利用</a:t>
            </a:r>
            <a:r>
              <a:rPr lang="en-US" altLang="zh-CN" sz="2800" dirty="0"/>
              <a:t>CLK</a:t>
            </a:r>
            <a:r>
              <a:rPr lang="zh-CN" altLang="en-US" sz="2800" dirty="0"/>
              <a:t>时钟的下降沿打入寄存器。</a:t>
            </a:r>
            <a:endParaRPr lang="zh-CN" altLang="en-US" sz="2800" dirty="0"/>
          </a:p>
        </p:txBody>
      </p:sp>
      <p:sp>
        <p:nvSpPr>
          <p:cNvPr id="3" name="灯片编号占位符 2"/>
          <p:cNvSpPr>
            <a:spLocks noGrp="1"/>
          </p:cNvSpPr>
          <p:nvPr>
            <p:ph type="sldNum" sz="quarter" idx="12"/>
          </p:nvPr>
        </p:nvSpPr>
        <p:spPr/>
        <p:txBody>
          <a:bodyPr/>
          <a:lstStyle/>
          <a:p>
            <a:pPr>
              <a:defRPr/>
            </a:pPr>
            <a:fld id="{1338480E-A1DE-4159-9DF9-AD7F92E00FE6}" type="slidenum">
              <a:rPr lang="en-US" altLang="zh-CN" smtClean="0"/>
            </a:fld>
            <a:endParaRPr lang="en-US" altLang="zh-CN"/>
          </a:p>
        </p:txBody>
      </p:sp>
    </p:spTree>
  </p:cSld>
  <p:clrMapOvr>
    <a:masterClrMapping/>
  </p:clrMapOvr>
  <p:transition>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条件转移指令的执行过程</a:t>
            </a:r>
            <a:endParaRPr lang="zh-CN" altLang="en-US" dirty="0"/>
          </a:p>
        </p:txBody>
      </p:sp>
      <p:sp>
        <p:nvSpPr>
          <p:cNvPr id="9" name="内容占位符 8"/>
          <p:cNvSpPr>
            <a:spLocks noGrp="1"/>
          </p:cNvSpPr>
          <p:nvPr>
            <p:ph idx="1"/>
          </p:nvPr>
        </p:nvSpPr>
        <p:spPr>
          <a:xfrm>
            <a:off x="714375" y="1500188"/>
            <a:ext cx="8215313" cy="4714875"/>
          </a:xfrm>
        </p:spPr>
        <p:txBody>
          <a:bodyPr rtlCol="0">
            <a:normAutofit fontScale="92500"/>
          </a:bodyPr>
          <a:lstStyle/>
          <a:p>
            <a:pPr eaLnBrk="1" fontAlgn="auto" hangingPunct="1">
              <a:spcAft>
                <a:spcPts val="0"/>
              </a:spcAft>
              <a:defRPr/>
            </a:pPr>
            <a:r>
              <a:rPr lang="zh-CN" altLang="en-US" dirty="0"/>
              <a:t>指令功能：根据</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的状态，决定是否转移。如转移条件成立，则转移到本条指令所指定的地址，否则顺序执行下一条指令。</a:t>
            </a:r>
            <a:endParaRPr lang="zh-CN" altLang="en-US" dirty="0"/>
          </a:p>
          <a:p>
            <a:pPr eaLnBrk="1" fontAlgn="auto" hangingPunct="1">
              <a:spcAft>
                <a:spcPts val="0"/>
              </a:spcAft>
              <a:defRPr/>
            </a:pPr>
            <a:r>
              <a:rPr lang="zh-CN" altLang="en-US" dirty="0"/>
              <a:t>本条指令完成以下操作：</a:t>
            </a:r>
            <a:endParaRPr lang="zh-CN" altLang="en-US" dirty="0"/>
          </a:p>
          <a:p>
            <a:pPr marL="484505" lvl="1" eaLnBrk="1" fontAlgn="auto" hangingPunct="1">
              <a:spcAft>
                <a:spcPts val="0"/>
              </a:spcAft>
              <a:defRPr/>
            </a:pPr>
            <a:r>
              <a:rPr lang="zh-CN" altLang="en-US" sz="2400" dirty="0"/>
              <a:t>①从存储器取指令，送入指令寄存器，并进行操作码译码，程序计数器加</a:t>
            </a:r>
            <a:r>
              <a:rPr lang="en-US" altLang="zh-CN" sz="2400" dirty="0"/>
              <a:t>1</a:t>
            </a:r>
            <a:r>
              <a:rPr lang="zh-CN" altLang="en-US" sz="2400" dirty="0"/>
              <a:t>。</a:t>
            </a:r>
            <a:endParaRPr lang="zh-CN" altLang="en-US" sz="2400" dirty="0"/>
          </a:p>
          <a:p>
            <a:pPr marL="484505" lvl="1" eaLnBrk="1" fontAlgn="auto" hangingPunct="1">
              <a:spcAft>
                <a:spcPts val="0"/>
              </a:spcAft>
              <a:defRPr/>
            </a:pPr>
            <a:r>
              <a:rPr lang="zh-CN" altLang="en-US" sz="2400" dirty="0"/>
              <a:t>②如转移条件不成立，则不转移，当前的</a:t>
            </a:r>
            <a:r>
              <a:rPr lang="en-US" altLang="zh-CN" sz="2400" dirty="0"/>
              <a:t>PC</a:t>
            </a:r>
            <a:r>
              <a:rPr lang="zh-CN" altLang="en-US" sz="2400" dirty="0"/>
              <a:t>值就是下一条要执行的指令的地址。</a:t>
            </a:r>
            <a:endParaRPr lang="en-US" altLang="zh-CN" sz="2400" dirty="0"/>
          </a:p>
          <a:p>
            <a:pPr marL="484505" lvl="1" eaLnBrk="1" fontAlgn="auto" hangingPunct="1">
              <a:spcAft>
                <a:spcPts val="0"/>
              </a:spcAft>
              <a:defRPr/>
            </a:pPr>
            <a:r>
              <a:rPr lang="zh-CN" altLang="en-US" sz="2400" dirty="0"/>
              <a:t>如转移条件成立，根据指令规定的寻址方式计算有效地址，转移指令经常采用相对寻址方式，此时转移地址＝</a:t>
            </a:r>
            <a:r>
              <a:rPr lang="en-US" altLang="zh-CN" sz="2400" dirty="0" err="1"/>
              <a:t>PC+disp</a:t>
            </a:r>
            <a:r>
              <a:rPr lang="zh-CN" altLang="en-US" dirty="0"/>
              <a:t>。</a:t>
            </a:r>
            <a:endParaRPr lang="zh-CN" altLang="en-US" dirty="0"/>
          </a:p>
        </p:txBody>
      </p:sp>
      <p:sp>
        <p:nvSpPr>
          <p:cNvPr id="69640"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B0CA66-71C1-4DB1-B78B-A5FF31FD1C5F}" type="slidenum">
              <a:rPr lang="en-US" altLang="zh-CN">
                <a:solidFill>
                  <a:schemeClr val="tx2"/>
                </a:solidFill>
                <a:latin typeface="Cambria" panose="02040503050406030204" pitchFamily="18" charset="0"/>
                <a:ea typeface="华文楷体" panose="02010600040101010101" pitchFamily="2" charset="-122"/>
              </a:rPr>
            </a:fld>
            <a:endParaRPr lang="en-US" altLang="zh-CN">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条件转移指令的执行过程：第</a:t>
            </a:r>
            <a:r>
              <a:rPr lang="en-US" altLang="zh-CN" dirty="0"/>
              <a:t>1</a:t>
            </a:r>
            <a:r>
              <a:rPr lang="zh-CN" altLang="en-US" dirty="0"/>
              <a:t>步</a:t>
            </a:r>
            <a:endParaRPr lang="zh-CN" altLang="en-US" dirty="0"/>
          </a:p>
        </p:txBody>
      </p:sp>
      <p:sp>
        <p:nvSpPr>
          <p:cNvPr id="70661" name="内容占位符 8"/>
          <p:cNvSpPr>
            <a:spLocks noGrp="1"/>
          </p:cNvSpPr>
          <p:nvPr>
            <p:ph idx="1"/>
          </p:nvPr>
        </p:nvSpPr>
        <p:spPr>
          <a:xfrm>
            <a:off x="714375" y="1500188"/>
            <a:ext cx="8215313" cy="4714875"/>
          </a:xfrm>
        </p:spPr>
        <p:txBody>
          <a:bodyPr/>
          <a:lstStyle/>
          <a:p>
            <a:pPr eaLnBrk="1" hangingPunct="1">
              <a:spcAft>
                <a:spcPct val="50000"/>
              </a:spcAft>
            </a:pPr>
            <a:r>
              <a:rPr lang="zh-CN" altLang="en-US" sz="2800"/>
              <a:t>从存储器取指令，送入指令寄存器，并进行操作码译码。</a:t>
            </a:r>
            <a:endParaRPr lang="zh-CN" altLang="en-US" sz="2800"/>
          </a:p>
          <a:p>
            <a:pPr lvl="1" eaLnBrk="1" hangingPunct="1"/>
            <a:r>
              <a:rPr lang="zh-CN" altLang="en-US" sz="2400"/>
              <a:t>程序计数器加</a:t>
            </a:r>
            <a:r>
              <a:rPr lang="en-US" altLang="zh-CN" sz="2400"/>
              <a:t>1</a:t>
            </a:r>
            <a:r>
              <a:rPr lang="zh-CN" altLang="en-US" sz="2400"/>
              <a:t>，为下一条指令作好准备。</a:t>
            </a:r>
            <a:endParaRPr lang="zh-CN" altLang="en-US" sz="2400"/>
          </a:p>
          <a:p>
            <a:pPr lvl="1" eaLnBrk="1" hangingPunct="1"/>
            <a:r>
              <a:rPr lang="zh-CN" altLang="en-US" sz="2400"/>
              <a:t>控制器发出的控制信号：</a:t>
            </a:r>
            <a:endParaRPr lang="zh-CN" altLang="en-US" sz="2400"/>
          </a:p>
          <a:p>
            <a:pPr eaLnBrk="1" hangingPunct="1"/>
            <a:endParaRPr lang="zh-CN" altLang="en-US"/>
          </a:p>
        </p:txBody>
      </p:sp>
      <p:sp>
        <p:nvSpPr>
          <p:cNvPr id="70664"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BD4C8BA-19FA-475D-B180-187DB1A8F507}" type="slidenum">
              <a:rPr lang="en-US" altLang="zh-CN">
                <a:solidFill>
                  <a:schemeClr val="tx2"/>
                </a:solidFill>
                <a:latin typeface="Cambria" panose="02040503050406030204" pitchFamily="18" charset="0"/>
                <a:ea typeface="华文楷体" panose="02010600040101010101" pitchFamily="2" charset="-122"/>
              </a:rPr>
            </a:fld>
            <a:endParaRPr lang="en-US" altLang="zh-CN">
              <a:solidFill>
                <a:schemeClr val="tx2"/>
              </a:solidFill>
              <a:latin typeface="Cambria" panose="02040503050406030204" pitchFamily="18" charset="0"/>
              <a:ea typeface="华文楷体" panose="02010600040101010101" pitchFamily="2" charset="-122"/>
            </a:endParaRPr>
          </a:p>
        </p:txBody>
      </p:sp>
      <p:graphicFrame>
        <p:nvGraphicFramePr>
          <p:cNvPr id="70665" name="Object 2"/>
          <p:cNvGraphicFramePr>
            <a:graphicFrameLocks noChangeAspect="1"/>
          </p:cNvGraphicFramePr>
          <p:nvPr/>
        </p:nvGraphicFramePr>
        <p:xfrm>
          <a:off x="1000125" y="4357688"/>
          <a:ext cx="7686675" cy="514350"/>
        </p:xfrm>
        <a:graphic>
          <a:graphicData uri="http://schemas.openxmlformats.org/presentationml/2006/ole">
            <mc:AlternateContent xmlns:mc="http://schemas.openxmlformats.org/markup-compatibility/2006">
              <mc:Choice xmlns:v="urn:schemas-microsoft-com:vml" Requires="v">
                <p:oleObj spid="_x0000_s2" name="Image" r:id="rId1" imgW="11010900" imgH="736600" progId="">
                  <p:embed/>
                </p:oleObj>
              </mc:Choice>
              <mc:Fallback>
                <p:oleObj name="Image" r:id="rId1" imgW="11010900" imgH="736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4357688"/>
                        <a:ext cx="76866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组合 23"/>
          <p:cNvGrpSpPr/>
          <p:nvPr/>
        </p:nvGrpSpPr>
        <p:grpSpPr bwMode="auto">
          <a:xfrm>
            <a:off x="142875" y="714375"/>
            <a:ext cx="8929688" cy="5702300"/>
            <a:chOff x="142844" y="714356"/>
            <a:chExt cx="8929750" cy="5702317"/>
          </a:xfrm>
        </p:grpSpPr>
        <p:grpSp>
          <p:nvGrpSpPr>
            <p:cNvPr id="71686" name="组合 28"/>
            <p:cNvGrpSpPr/>
            <p:nvPr/>
          </p:nvGrpSpPr>
          <p:grpSpPr bwMode="auto">
            <a:xfrm>
              <a:off x="142844" y="714356"/>
              <a:ext cx="8929750" cy="5702317"/>
              <a:chOff x="214282" y="1000108"/>
              <a:chExt cx="8929750" cy="5702317"/>
            </a:xfrm>
          </p:grpSpPr>
          <p:graphicFrame>
            <p:nvGraphicFramePr>
              <p:cNvPr id="71689" name="Object 2"/>
              <p:cNvGraphicFramePr>
                <a:graphicFrameLocks noChangeAspect="1"/>
              </p:cNvGraphicFramePr>
              <p:nvPr/>
            </p:nvGraphicFramePr>
            <p:xfrm>
              <a:off x="1129937" y="1000108"/>
              <a:ext cx="7942657" cy="5702317"/>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37" y="1000108"/>
                            <a:ext cx="7942657" cy="57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1690" name="组合 6"/>
              <p:cNvGrpSpPr/>
              <p:nvPr/>
            </p:nvGrpSpPr>
            <p:grpSpPr bwMode="auto">
              <a:xfrm>
                <a:off x="214282" y="1428736"/>
                <a:ext cx="1000132" cy="4000528"/>
                <a:chOff x="214282" y="1428736"/>
                <a:chExt cx="1000132" cy="4000528"/>
              </a:xfrm>
            </p:grpSpPr>
            <p:sp>
              <p:nvSpPr>
                <p:cNvPr id="4" name="矩形 3"/>
                <p:cNvSpPr/>
                <p:nvPr/>
              </p:nvSpPr>
              <p:spPr>
                <a:xfrm>
                  <a:off x="214282" y="1428734"/>
                  <a:ext cx="1000132" cy="40005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a:ln w="31750">
                  <a:solidFill>
                    <a:srgbClr val="FF0000"/>
                  </a:solidFill>
                </a:ln>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cxnSp>
            <p:nvCxnSpPr>
              <p:cNvPr id="9" name="直接连接符 8"/>
              <p:cNvCxnSpPr/>
              <p:nvPr/>
            </p:nvCxnSpPr>
            <p:spPr>
              <a:xfrm rot="10800000">
                <a:off x="214282" y="6643688"/>
                <a:ext cx="892975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1" name="直接连接符 10"/>
              <p:cNvCxnSpPr/>
              <p:nvPr/>
            </p:nvCxnSpPr>
            <p:spPr>
              <a:xfrm rot="10800000">
                <a:off x="214282" y="6286499"/>
                <a:ext cx="8929750" cy="0"/>
              </a:xfrm>
              <a:prstGeom prst="line">
                <a:avLst/>
              </a:prstGeom>
              <a:ln>
                <a:solidFill>
                  <a:schemeClr val="accent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3" name="直接箭头连接符 12"/>
              <p:cNvCxnSpPr>
                <a:stCxn id="0" idx="2"/>
              </p:cNvCxnSpPr>
              <p:nvPr/>
            </p:nvCxnSpPr>
            <p:spPr>
              <a:xfrm rot="5400000">
                <a:off x="-250061" y="5822153"/>
                <a:ext cx="1643067" cy="317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椭圆 13"/>
              <p:cNvSpPr/>
              <p:nvPr/>
            </p:nvSpPr>
            <p:spPr>
              <a:xfrm>
                <a:off x="428596" y="5643560"/>
                <a:ext cx="285752" cy="285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5" name="直接箭头连接符 14"/>
              <p:cNvCxnSpPr/>
              <p:nvPr/>
            </p:nvCxnSpPr>
            <p:spPr>
              <a:xfrm rot="5400000" flipH="1" flipV="1">
                <a:off x="-177035" y="5393528"/>
                <a:ext cx="2498732"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6" name="椭圆 15"/>
              <p:cNvSpPr/>
              <p:nvPr/>
            </p:nvSpPr>
            <p:spPr>
              <a:xfrm>
                <a:off x="928662" y="5000620"/>
                <a:ext cx="285752" cy="2857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箭头连接符 18"/>
              <p:cNvCxnSpPr>
                <a:endCxn id="14" idx="6"/>
              </p:cNvCxnSpPr>
              <p:nvPr/>
            </p:nvCxnSpPr>
            <p:spPr>
              <a:xfrm rot="10800000">
                <a:off x="714348" y="5786435"/>
                <a:ext cx="1143008"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rot="10800000">
                <a:off x="1214414" y="5143495"/>
                <a:ext cx="1143008"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1699" name="TextBox 21"/>
              <p:cNvSpPr txBox="1">
                <a:spLocks noChangeArrowheads="1"/>
              </p:cNvSpPr>
              <p:nvPr/>
            </p:nvSpPr>
            <p:spPr bwMode="auto">
              <a:xfrm>
                <a:off x="714348" y="5457782"/>
                <a:ext cx="1428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*PC---&gt;AB</a:t>
                </a:r>
                <a:endParaRPr lang="zh-CN" altLang="en-US" b="1">
                  <a:solidFill>
                    <a:srgbClr val="FF0000"/>
                  </a:solidFill>
                  <a:latin typeface="Cambria" panose="02040503050406030204" pitchFamily="18" charset="0"/>
                  <a:ea typeface="华文楷体" panose="02010600040101010101" pitchFamily="2" charset="-122"/>
                </a:endParaRPr>
              </a:p>
            </p:txBody>
          </p:sp>
          <p:sp>
            <p:nvSpPr>
              <p:cNvPr id="71700" name="TextBox 22"/>
              <p:cNvSpPr txBox="1">
                <a:spLocks noChangeArrowheads="1"/>
              </p:cNvSpPr>
              <p:nvPr/>
            </p:nvSpPr>
            <p:spPr bwMode="auto">
              <a:xfrm>
                <a:off x="1214382" y="4786322"/>
                <a:ext cx="1428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*DB---&gt;</a:t>
                </a:r>
                <a:r>
                  <a:rPr lang="en-US" altLang="zh-CN" b="1">
                    <a:solidFill>
                      <a:srgbClr val="FF0000"/>
                    </a:solidFill>
                    <a:latin typeface="Cambria" panose="02040503050406030204" pitchFamily="18" charset="0"/>
                    <a:ea typeface="华文楷体" panose="02010600040101010101" pitchFamily="2" charset="-122"/>
                    <a:sym typeface="Wingdings" panose="05000000000000000000" pitchFamily="2" charset="2"/>
                  </a:rPr>
                  <a:t>IR</a:t>
                </a:r>
                <a:endParaRPr lang="zh-CN" altLang="en-US" b="1">
                  <a:solidFill>
                    <a:srgbClr val="FF0000"/>
                  </a:solidFill>
                  <a:latin typeface="Cambria" panose="02040503050406030204" pitchFamily="18" charset="0"/>
                  <a:ea typeface="华文楷体" panose="02010600040101010101" pitchFamily="2" charset="-122"/>
                </a:endParaRPr>
              </a:p>
            </p:txBody>
          </p:sp>
        </p:grpSp>
        <p:sp>
          <p:nvSpPr>
            <p:cNvPr id="71687" name="TextBox 17"/>
            <p:cNvSpPr txBox="1">
              <a:spLocks noChangeArrowheads="1"/>
            </p:cNvSpPr>
            <p:nvPr/>
          </p:nvSpPr>
          <p:spPr bwMode="auto">
            <a:xfrm>
              <a:off x="1071538" y="4202676"/>
              <a:ext cx="14287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*PC+1</a:t>
              </a:r>
              <a:endParaRPr lang="zh-CN" altLang="en-US" b="1">
                <a:solidFill>
                  <a:srgbClr val="FF0000"/>
                </a:solidFill>
                <a:latin typeface="Cambria" panose="02040503050406030204" pitchFamily="18" charset="0"/>
                <a:ea typeface="华文楷体" panose="02010600040101010101" pitchFamily="2" charset="-122"/>
              </a:endParaRPr>
            </a:p>
          </p:txBody>
        </p:sp>
        <p:cxnSp>
          <p:nvCxnSpPr>
            <p:cNvPr id="20" name="直接箭头连接符 19"/>
            <p:cNvCxnSpPr/>
            <p:nvPr/>
          </p:nvCxnSpPr>
          <p:spPr>
            <a:xfrm rot="10800000">
              <a:off x="785786" y="4500555"/>
              <a:ext cx="1143008"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5" name="Rectangle 2"/>
          <p:cNvSpPr>
            <a:spLocks noGrp="1" noChangeArrowheads="1"/>
          </p:cNvSpPr>
          <p:nvPr>
            <p:ph type="title"/>
          </p:nvPr>
        </p:nvSpPr>
        <p:spPr>
          <a:xfrm>
            <a:off x="785786" y="71414"/>
            <a:ext cx="7498080" cy="1143000"/>
          </a:xfrm>
        </p:spPr>
        <p:txBody>
          <a:bodyPr/>
          <a:lstStyle/>
          <a:p>
            <a:pPr eaLnBrk="1" fontAlgn="auto" hangingPunct="1">
              <a:spcAft>
                <a:spcPts val="0"/>
              </a:spcAft>
              <a:defRPr/>
            </a:pPr>
            <a:r>
              <a:rPr lang="zh-CN" altLang="en-US" dirty="0"/>
              <a:t>取指令</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571472" y="274638"/>
            <a:ext cx="8215370" cy="1143000"/>
          </a:xfrm>
        </p:spPr>
        <p:txBody>
          <a:bodyPr/>
          <a:lstStyle/>
          <a:p>
            <a:pPr eaLnBrk="1" fontAlgn="auto" hangingPunct="1">
              <a:spcAft>
                <a:spcPts val="0"/>
              </a:spcAft>
              <a:defRPr/>
            </a:pPr>
            <a:r>
              <a:rPr lang="zh-CN" altLang="en-US" dirty="0"/>
              <a:t>条件转移指令的执行过程</a:t>
            </a:r>
            <a:br>
              <a:rPr lang="en-US" altLang="zh-CN" dirty="0"/>
            </a:br>
            <a:r>
              <a:rPr lang="zh-CN" altLang="en-US" sz="3200" dirty="0">
                <a:solidFill>
                  <a:srgbClr val="FF0000"/>
                </a:solidFill>
              </a:rPr>
              <a:t>（转移条件</a:t>
            </a:r>
            <a:r>
              <a:rPr lang="zh-CN" altLang="en-US" sz="3200" dirty="0">
                <a:solidFill>
                  <a:srgbClr val="0070C0"/>
                </a:solidFill>
              </a:rPr>
              <a:t>不成立</a:t>
            </a:r>
            <a:r>
              <a:rPr lang="zh-CN" altLang="en-US" sz="3200" dirty="0">
                <a:solidFill>
                  <a:srgbClr val="FF0000"/>
                </a:solidFill>
              </a:rPr>
              <a:t>时）</a:t>
            </a:r>
            <a:endParaRPr lang="zh-CN" altLang="en-US" dirty="0">
              <a:solidFill>
                <a:srgbClr val="FF0000"/>
              </a:solidFill>
            </a:endParaRPr>
          </a:p>
        </p:txBody>
      </p:sp>
      <p:sp>
        <p:nvSpPr>
          <p:cNvPr id="72709" name="内容占位符 8"/>
          <p:cNvSpPr>
            <a:spLocks noGrp="1"/>
          </p:cNvSpPr>
          <p:nvPr>
            <p:ph idx="1"/>
          </p:nvPr>
        </p:nvSpPr>
        <p:spPr/>
        <p:txBody>
          <a:bodyPr/>
          <a:lstStyle/>
          <a:p>
            <a:pPr eaLnBrk="1" hangingPunct="1"/>
            <a:r>
              <a:rPr lang="zh-CN" altLang="en-US"/>
              <a:t>转移条件不成立，不进行转移，程序顺序执行下一条指令。</a:t>
            </a:r>
            <a:endParaRPr lang="en-US" altLang="zh-CN"/>
          </a:p>
          <a:p>
            <a:pPr eaLnBrk="1" hangingPunct="1"/>
            <a:r>
              <a:rPr lang="zh-CN" altLang="en-US"/>
              <a:t>此时程序计数器</a:t>
            </a:r>
            <a:r>
              <a:rPr lang="en-US" altLang="zh-CN"/>
              <a:t>PC</a:t>
            </a:r>
            <a:r>
              <a:rPr lang="zh-CN" altLang="en-US"/>
              <a:t>的值就是下一条指令的地址，该转移指令执行完毕。</a:t>
            </a:r>
            <a:endParaRPr lang="en-US" altLang="zh-CN"/>
          </a:p>
          <a:p>
            <a:pPr eaLnBrk="1" hangingPunct="1"/>
            <a:r>
              <a:rPr lang="zh-CN" altLang="en-US"/>
              <a:t>本条指令只需要一个机器周期。</a:t>
            </a:r>
            <a:endParaRPr lang="zh-CN" altLang="en-US"/>
          </a:p>
        </p:txBody>
      </p:sp>
      <p:sp>
        <p:nvSpPr>
          <p:cNvPr id="72712"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746B01-A0CB-4340-BE75-15C52B680C8C}" type="slidenum">
              <a:rPr lang="en-US" altLang="zh-CN">
                <a:solidFill>
                  <a:schemeClr val="tx2"/>
                </a:solidFill>
                <a:latin typeface="Cambria" panose="02040503050406030204" pitchFamily="18" charset="0"/>
                <a:ea typeface="华文楷体" panose="02010600040101010101" pitchFamily="2" charset="-122"/>
              </a:rPr>
            </a:fld>
            <a:endParaRPr lang="en-US" altLang="zh-CN">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571472" y="274638"/>
            <a:ext cx="8215370" cy="1143000"/>
          </a:xfrm>
        </p:spPr>
        <p:txBody>
          <a:bodyPr/>
          <a:lstStyle/>
          <a:p>
            <a:pPr eaLnBrk="1" fontAlgn="auto" hangingPunct="1">
              <a:spcAft>
                <a:spcPts val="0"/>
              </a:spcAft>
              <a:defRPr/>
            </a:pPr>
            <a:r>
              <a:rPr lang="zh-CN" altLang="en-US" dirty="0"/>
              <a:t>条件转移指令的执行过程：第</a:t>
            </a:r>
            <a:r>
              <a:rPr lang="en-US" altLang="zh-CN" dirty="0"/>
              <a:t>2</a:t>
            </a:r>
            <a:r>
              <a:rPr lang="zh-CN" altLang="en-US" dirty="0"/>
              <a:t>步</a:t>
            </a:r>
            <a:br>
              <a:rPr lang="en-US" altLang="zh-CN" dirty="0"/>
            </a:br>
            <a:r>
              <a:rPr lang="zh-CN" altLang="en-US" sz="3200" dirty="0">
                <a:solidFill>
                  <a:srgbClr val="FF0000"/>
                </a:solidFill>
              </a:rPr>
              <a:t>（转移条件</a:t>
            </a:r>
            <a:r>
              <a:rPr lang="zh-CN" altLang="en-US" sz="3200" dirty="0">
                <a:solidFill>
                  <a:srgbClr val="0070C0"/>
                </a:solidFill>
              </a:rPr>
              <a:t>成立</a:t>
            </a:r>
            <a:r>
              <a:rPr lang="zh-CN" altLang="en-US" sz="3200" dirty="0">
                <a:solidFill>
                  <a:srgbClr val="FF0000"/>
                </a:solidFill>
              </a:rPr>
              <a:t>时）</a:t>
            </a:r>
            <a:endParaRPr lang="zh-CN" altLang="en-US" dirty="0">
              <a:solidFill>
                <a:srgbClr val="FF0000"/>
              </a:solidFill>
            </a:endParaRPr>
          </a:p>
        </p:txBody>
      </p:sp>
      <p:sp>
        <p:nvSpPr>
          <p:cNvPr id="73733" name="内容占位符 8"/>
          <p:cNvSpPr>
            <a:spLocks noGrp="1"/>
          </p:cNvSpPr>
          <p:nvPr>
            <p:ph idx="1"/>
          </p:nvPr>
        </p:nvSpPr>
        <p:spPr/>
        <p:txBody>
          <a:bodyPr/>
          <a:lstStyle/>
          <a:p>
            <a:pPr eaLnBrk="1" hangingPunct="1"/>
            <a:r>
              <a:rPr lang="zh-CN" altLang="en-US"/>
              <a:t>如转移条件成立，本条指令共需要两个机器周期。</a:t>
            </a:r>
            <a:endParaRPr lang="en-US" altLang="zh-CN"/>
          </a:p>
          <a:p>
            <a:pPr eaLnBrk="1" hangingPunct="1"/>
            <a:r>
              <a:rPr lang="zh-CN" altLang="en-US"/>
              <a:t>如为相对转移，在第二机器周期计算转移的目标地址，需要增加一个</a:t>
            </a:r>
            <a:r>
              <a:rPr lang="en-US" altLang="zh-CN"/>
              <a:t>ALU→PC</a:t>
            </a:r>
            <a:r>
              <a:rPr lang="zh-CN" altLang="en-US"/>
              <a:t>信号；</a:t>
            </a:r>
            <a:endParaRPr lang="en-US" altLang="zh-CN"/>
          </a:p>
          <a:p>
            <a:pPr lvl="1" eaLnBrk="1" hangingPunct="1"/>
            <a:r>
              <a:rPr lang="zh-CN" altLang="en-US" sz="2400"/>
              <a:t>用</a:t>
            </a:r>
            <a:r>
              <a:rPr lang="en-US" altLang="zh-CN" sz="2400"/>
              <a:t>PC→ALU</a:t>
            </a:r>
            <a:r>
              <a:rPr lang="zh-CN" altLang="en-US" sz="2400"/>
              <a:t>信号取代加法指令第二周期中的</a:t>
            </a:r>
            <a:r>
              <a:rPr lang="en-US" altLang="zh-CN" sz="2400"/>
              <a:t>(rs1)→ALU</a:t>
            </a:r>
            <a:r>
              <a:rPr lang="zh-CN" altLang="en-US" sz="2400"/>
              <a:t>信号，其他信号与加法指令的前两个机器周期中的信号相同。</a:t>
            </a:r>
            <a:endParaRPr lang="zh-CN" altLang="en-US" sz="2400"/>
          </a:p>
        </p:txBody>
      </p:sp>
      <p:sp>
        <p:nvSpPr>
          <p:cNvPr id="73736"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3822653-A5C6-4F2B-98AC-31750BBEEE18}" type="slidenum">
              <a:rPr lang="en-US" altLang="zh-CN">
                <a:solidFill>
                  <a:schemeClr val="tx2"/>
                </a:solidFill>
                <a:latin typeface="Cambria" panose="02040503050406030204" pitchFamily="18" charset="0"/>
                <a:ea typeface="华文楷体" panose="02010600040101010101" pitchFamily="2" charset="-122"/>
              </a:rPr>
            </a:fld>
            <a:endParaRPr lang="en-US" altLang="zh-CN">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组合 48"/>
          <p:cNvGrpSpPr/>
          <p:nvPr/>
        </p:nvGrpSpPr>
        <p:grpSpPr bwMode="auto">
          <a:xfrm>
            <a:off x="214313" y="642938"/>
            <a:ext cx="8858250" cy="5702300"/>
            <a:chOff x="214282" y="642918"/>
            <a:chExt cx="8858312" cy="5702317"/>
          </a:xfrm>
        </p:grpSpPr>
        <p:grpSp>
          <p:nvGrpSpPr>
            <p:cNvPr id="74758" name="组合 27"/>
            <p:cNvGrpSpPr/>
            <p:nvPr/>
          </p:nvGrpSpPr>
          <p:grpSpPr bwMode="auto">
            <a:xfrm>
              <a:off x="214282" y="642918"/>
              <a:ext cx="8858312" cy="5702317"/>
              <a:chOff x="214282" y="642918"/>
              <a:chExt cx="8858312" cy="5702317"/>
            </a:xfrm>
          </p:grpSpPr>
          <p:grpSp>
            <p:nvGrpSpPr>
              <p:cNvPr id="74772" name="组合 24"/>
              <p:cNvGrpSpPr/>
              <p:nvPr/>
            </p:nvGrpSpPr>
            <p:grpSpPr bwMode="auto">
              <a:xfrm>
                <a:off x="214282" y="642918"/>
                <a:ext cx="8858312" cy="5702317"/>
                <a:chOff x="214282" y="1000108"/>
                <a:chExt cx="8858312" cy="5702317"/>
              </a:xfrm>
            </p:grpSpPr>
            <p:graphicFrame>
              <p:nvGraphicFramePr>
                <p:cNvPr id="74774" name="Object 2"/>
                <p:cNvGraphicFramePr>
                  <a:graphicFrameLocks noChangeAspect="1"/>
                </p:cNvGraphicFramePr>
                <p:nvPr/>
              </p:nvGraphicFramePr>
              <p:xfrm>
                <a:off x="1129937" y="1000108"/>
                <a:ext cx="7942657" cy="5702317"/>
              </p:xfrm>
              <a:graphic>
                <a:graphicData uri="http://schemas.openxmlformats.org/presentationml/2006/ole">
                  <mc:AlternateContent xmlns:mc="http://schemas.openxmlformats.org/markup-compatibility/2006">
                    <mc:Choice xmlns:v="urn:schemas-microsoft-com:vml" Requires="v">
                      <p:oleObj spid="_x0000_s2" name="Image" r:id="rId1" imgW="15735300" imgH="12153900" progId="">
                        <p:embed/>
                      </p:oleObj>
                    </mc:Choice>
                    <mc:Fallback>
                      <p:oleObj name="Image" r:id="rId1" imgW="15735300" imgH="12153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37" y="1000108"/>
                              <a:ext cx="7942657" cy="570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4775" name="组合 6"/>
                <p:cNvGrpSpPr/>
                <p:nvPr/>
              </p:nvGrpSpPr>
              <p:grpSpPr bwMode="auto">
                <a:xfrm>
                  <a:off x="214282" y="1428736"/>
                  <a:ext cx="1000132" cy="4000528"/>
                  <a:chOff x="214282" y="1428736"/>
                  <a:chExt cx="1000132" cy="4000528"/>
                </a:xfrm>
              </p:grpSpPr>
              <p:sp>
                <p:nvSpPr>
                  <p:cNvPr id="4" name="矩形 3"/>
                  <p:cNvSpPr/>
                  <p:nvPr/>
                </p:nvSpPr>
                <p:spPr>
                  <a:xfrm>
                    <a:off x="214282" y="1428734"/>
                    <a:ext cx="1000132" cy="400051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zh-CN" altLang="en-US" sz="3600" b="1" dirty="0">
                        <a:solidFill>
                          <a:srgbClr val="FF0000"/>
                        </a:solidFill>
                      </a:rPr>
                      <a:t>控制器</a:t>
                    </a:r>
                    <a:endParaRPr lang="zh-CN" altLang="en-US" sz="3600" b="1" dirty="0">
                      <a:solidFill>
                        <a:srgbClr val="FF0000"/>
                      </a:solidFill>
                    </a:endParaRPr>
                  </a:p>
                </p:txBody>
              </p:sp>
              <p:sp>
                <p:nvSpPr>
                  <p:cNvPr id="5" name="矩形 4"/>
                  <p:cNvSpPr/>
                  <p:nvPr/>
                </p:nvSpPr>
                <p:spPr>
                  <a:xfrm>
                    <a:off x="500034" y="3571876"/>
                    <a:ext cx="714380" cy="571504"/>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r>
                      <a:rPr lang="en-US" altLang="zh-CN" sz="2800" b="1" dirty="0">
                        <a:solidFill>
                          <a:srgbClr val="FFFF00"/>
                        </a:solidFill>
                      </a:rPr>
                      <a:t>IR</a:t>
                    </a:r>
                    <a:endParaRPr lang="zh-CN" altLang="en-US" sz="2800" b="1" dirty="0">
                      <a:solidFill>
                        <a:srgbClr val="FFFF00"/>
                      </a:solidFill>
                    </a:endParaRPr>
                  </a:p>
                </p:txBody>
              </p:sp>
              <p:sp>
                <p:nvSpPr>
                  <p:cNvPr id="6" name="矩形 5"/>
                  <p:cNvSpPr/>
                  <p:nvPr/>
                </p:nvSpPr>
                <p:spPr>
                  <a:xfrm>
                    <a:off x="214282" y="4429132"/>
                    <a:ext cx="714380" cy="57150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r>
                      <a:rPr lang="en-US" altLang="zh-CN" sz="2800" b="1" dirty="0"/>
                      <a:t>PC</a:t>
                    </a:r>
                    <a:endParaRPr lang="zh-CN" altLang="en-US" sz="2800" b="1" dirty="0"/>
                  </a:p>
                </p:txBody>
              </p:sp>
            </p:grpSp>
            <p:cxnSp>
              <p:nvCxnSpPr>
                <p:cNvPr id="14" name="肘形连接符 13"/>
                <p:cNvCxnSpPr/>
                <p:nvPr/>
              </p:nvCxnSpPr>
              <p:spPr>
                <a:xfrm rot="10800000">
                  <a:off x="6286511" y="3143239"/>
                  <a:ext cx="2000264" cy="285751"/>
                </a:xfrm>
                <a:prstGeom prst="bentConnector3">
                  <a:avLst>
                    <a:gd name="adj1" fmla="val 100098"/>
                  </a:avLst>
                </a:prstGeom>
                <a:ln>
                  <a:solidFill>
                    <a:schemeClr val="accent1">
                      <a:lumMod val="75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a:off x="3286115" y="3500427"/>
                  <a:ext cx="428628" cy="1588"/>
                </a:xfrm>
                <a:prstGeom prst="line">
                  <a:avLst/>
                </a:prstGeom>
              </p:spPr>
              <p:style>
                <a:lnRef idx="3">
                  <a:schemeClr val="accent4"/>
                </a:lnRef>
                <a:fillRef idx="0">
                  <a:schemeClr val="accent4"/>
                </a:fillRef>
                <a:effectRef idx="2">
                  <a:schemeClr val="accent4"/>
                </a:effectRef>
                <a:fontRef idx="minor">
                  <a:schemeClr val="tx1"/>
                </a:fontRef>
              </p:style>
            </p:cxnSp>
          </p:grpSp>
          <p:sp>
            <p:nvSpPr>
              <p:cNvPr id="27" name="矩形 26"/>
              <p:cNvSpPr/>
              <p:nvPr/>
            </p:nvSpPr>
            <p:spPr>
              <a:xfrm>
                <a:off x="214282" y="4071928"/>
                <a:ext cx="714380" cy="57150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74759" name="组合 32"/>
            <p:cNvGrpSpPr/>
            <p:nvPr/>
          </p:nvGrpSpPr>
          <p:grpSpPr bwMode="auto">
            <a:xfrm>
              <a:off x="928662" y="2571744"/>
              <a:ext cx="2929752" cy="1787538"/>
              <a:chOff x="928662" y="2571744"/>
              <a:chExt cx="2929752" cy="1787538"/>
            </a:xfrm>
          </p:grpSpPr>
          <p:cxnSp>
            <p:nvCxnSpPr>
              <p:cNvPr id="17" name="直接连接符 16"/>
              <p:cNvCxnSpPr>
                <a:stCxn id="0" idx="3"/>
              </p:cNvCxnSpPr>
              <p:nvPr/>
            </p:nvCxnSpPr>
            <p:spPr>
              <a:xfrm>
                <a:off x="928662" y="4357679"/>
                <a:ext cx="357190" cy="15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flipH="1" flipV="1">
                <a:off x="394468" y="3464707"/>
                <a:ext cx="1784355"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285852" y="2571736"/>
                <a:ext cx="2571768"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3644100" y="2786844"/>
                <a:ext cx="428626"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4" name="椭圆 33"/>
            <p:cNvSpPr/>
            <p:nvPr/>
          </p:nvSpPr>
          <p:spPr>
            <a:xfrm>
              <a:off x="1142975" y="3643302"/>
              <a:ext cx="214315" cy="214313"/>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6" name="直接箭头连接符 35"/>
            <p:cNvCxnSpPr>
              <a:endCxn id="34" idx="6"/>
            </p:cNvCxnSpPr>
            <p:nvPr/>
          </p:nvCxnSpPr>
          <p:spPr>
            <a:xfrm rot="10800000">
              <a:off x="1357290" y="3751252"/>
              <a:ext cx="928693" cy="34925"/>
            </a:xfrm>
            <a:prstGeom prst="straightConnector1">
              <a:avLst/>
            </a:prstGeom>
            <a:ln w="34925">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4762" name="TextBox 37"/>
            <p:cNvSpPr txBox="1">
              <a:spLocks noChangeArrowheads="1"/>
            </p:cNvSpPr>
            <p:nvPr/>
          </p:nvSpPr>
          <p:spPr bwMode="auto">
            <a:xfrm>
              <a:off x="1357258" y="3416858"/>
              <a:ext cx="1571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*PC---&gt;ALU</a:t>
              </a:r>
              <a:endParaRPr lang="zh-CN" altLang="en-US" b="1">
                <a:solidFill>
                  <a:srgbClr val="FF0000"/>
                </a:solidFill>
                <a:latin typeface="Cambria" panose="02040503050406030204" pitchFamily="18" charset="0"/>
                <a:ea typeface="华文楷体" panose="02010600040101010101" pitchFamily="2" charset="-122"/>
              </a:endParaRPr>
            </a:p>
          </p:txBody>
        </p:sp>
        <p:cxnSp>
          <p:nvCxnSpPr>
            <p:cNvPr id="40" name="直接连接符 39"/>
            <p:cNvCxnSpPr/>
            <p:nvPr/>
          </p:nvCxnSpPr>
          <p:spPr>
            <a:xfrm rot="5400000">
              <a:off x="3607588" y="4179085"/>
              <a:ext cx="642939" cy="3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形状 44"/>
            <p:cNvCxnSpPr>
              <a:endCxn id="43" idx="4"/>
            </p:cNvCxnSpPr>
            <p:nvPr/>
          </p:nvCxnSpPr>
          <p:spPr>
            <a:xfrm flipV="1">
              <a:off x="1000099" y="4643430"/>
              <a:ext cx="1250959" cy="285751"/>
            </a:xfrm>
            <a:prstGeom prst="bentConnector2">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rot="10800000">
              <a:off x="928662" y="4500555"/>
              <a:ext cx="3000396"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143107" y="4429116"/>
              <a:ext cx="214315" cy="21431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4767" name="TextBox 47"/>
            <p:cNvSpPr txBox="1">
              <a:spLocks noChangeArrowheads="1"/>
            </p:cNvSpPr>
            <p:nvPr/>
          </p:nvSpPr>
          <p:spPr bwMode="auto">
            <a:xfrm>
              <a:off x="857224" y="4559866"/>
              <a:ext cx="15716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0000"/>
                  </a:solidFill>
                  <a:latin typeface="Cambria" panose="02040503050406030204" pitchFamily="18" charset="0"/>
                  <a:ea typeface="华文楷体" panose="02010600040101010101" pitchFamily="2" charset="-122"/>
                </a:rPr>
                <a:t>*ALU---&gt;PC</a:t>
              </a:r>
              <a:endParaRPr lang="zh-CN" altLang="en-US" b="1">
                <a:solidFill>
                  <a:srgbClr val="FF0000"/>
                </a:solidFill>
                <a:latin typeface="Cambria" panose="02040503050406030204" pitchFamily="18" charset="0"/>
                <a:ea typeface="华文楷体" panose="02010600040101010101" pitchFamily="2" charset="-122"/>
              </a:endParaRPr>
            </a:p>
          </p:txBody>
        </p:sp>
      </p:grpSp>
      <p:sp>
        <p:nvSpPr>
          <p:cNvPr id="15" name="Rectangle 2"/>
          <p:cNvSpPr>
            <a:spLocks noGrp="1" noChangeArrowheads="1"/>
          </p:cNvSpPr>
          <p:nvPr>
            <p:ph type="title"/>
          </p:nvPr>
        </p:nvSpPr>
        <p:spPr>
          <a:xfrm>
            <a:off x="785786" y="71414"/>
            <a:ext cx="7498080" cy="1143000"/>
          </a:xfrm>
        </p:spPr>
        <p:txBody>
          <a:bodyPr/>
          <a:lstStyle/>
          <a:p>
            <a:pPr eaLnBrk="1" fontAlgn="auto" hangingPunct="1">
              <a:spcAft>
                <a:spcPts val="0"/>
              </a:spcAft>
              <a:defRPr/>
            </a:pPr>
            <a:r>
              <a:rPr lang="zh-CN" altLang="en-US" dirty="0"/>
              <a:t>计算转移地址</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条件转移指令的执行过程</a:t>
            </a:r>
            <a:endParaRPr lang="zh-CN" altLang="en-US" dirty="0"/>
          </a:p>
        </p:txBody>
      </p:sp>
      <p:sp>
        <p:nvSpPr>
          <p:cNvPr id="75781" name="内容占位符 2"/>
          <p:cNvSpPr>
            <a:spLocks noGrp="1"/>
          </p:cNvSpPr>
          <p:nvPr>
            <p:ph idx="1"/>
          </p:nvPr>
        </p:nvSpPr>
        <p:spPr/>
        <p:txBody>
          <a:bodyPr/>
          <a:lstStyle/>
          <a:p>
            <a:pPr eaLnBrk="1" hangingPunct="1"/>
            <a:r>
              <a:rPr lang="zh-CN" altLang="en-US"/>
              <a:t>某些计算机对条件转移指令的功能规定为：</a:t>
            </a:r>
            <a:endParaRPr lang="en-US" altLang="zh-CN"/>
          </a:p>
          <a:p>
            <a:pPr lvl="1" eaLnBrk="1" hangingPunct="1"/>
            <a:r>
              <a:rPr lang="zh-CN" altLang="en-US" sz="2400"/>
              <a:t>先进行比较运算，根据运算</a:t>
            </a:r>
            <a:r>
              <a:rPr lang="en-US" altLang="zh-CN" sz="2400"/>
              <a:t>(</a:t>
            </a:r>
            <a:r>
              <a:rPr lang="zh-CN" altLang="en-US" sz="2400"/>
              <a:t>比较</a:t>
            </a:r>
            <a:r>
              <a:rPr lang="en-US" altLang="zh-CN" sz="2400"/>
              <a:t>)</a:t>
            </a:r>
            <a:r>
              <a:rPr lang="zh-CN" altLang="en-US" sz="2400"/>
              <a:t>结果置条件码，并根据条件码决定是否转移。</a:t>
            </a:r>
            <a:endParaRPr lang="en-US" altLang="zh-CN" sz="2400"/>
          </a:p>
          <a:p>
            <a:pPr eaLnBrk="1" hangingPunct="1"/>
            <a:r>
              <a:rPr lang="zh-CN" altLang="en-US"/>
              <a:t>要完成这样的功能显然要增加周期数。</a:t>
            </a:r>
            <a:endParaRPr lang="en-US" altLang="zh-CN"/>
          </a:p>
          <a:p>
            <a:pPr eaLnBrk="1" hangingPunct="1"/>
            <a:endParaRPr lang="zh-CN" altLang="en-US"/>
          </a:p>
        </p:txBody>
      </p:sp>
      <p:sp>
        <p:nvSpPr>
          <p:cNvPr id="7578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E60E858-A779-40E6-AD1A-20525B5CA20A}"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1"/>
          <a:stretch>
            <a:fillRect/>
          </a:stretch>
        </p:blipFill>
        <p:spPr>
          <a:xfrm>
            <a:off x="1898481" y="100120"/>
            <a:ext cx="7042945" cy="6483241"/>
          </a:xfrm>
        </p:spPr>
      </p:pic>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
        <p:nvSpPr>
          <p:cNvPr id="2" name="标题 1"/>
          <p:cNvSpPr>
            <a:spLocks noGrp="1"/>
          </p:cNvSpPr>
          <p:nvPr>
            <p:ph type="title"/>
          </p:nvPr>
        </p:nvSpPr>
        <p:spPr>
          <a:xfrm>
            <a:off x="395536" y="3501008"/>
            <a:ext cx="3810529" cy="1810741"/>
          </a:xfrm>
        </p:spPr>
        <p:style>
          <a:lnRef idx="1">
            <a:schemeClr val="accent4"/>
          </a:lnRef>
          <a:fillRef idx="2">
            <a:schemeClr val="accent4"/>
          </a:fillRef>
          <a:effectRef idx="1">
            <a:schemeClr val="accent4"/>
          </a:effectRef>
          <a:fontRef idx="minor">
            <a:schemeClr val="dk1"/>
          </a:fontRef>
        </p:style>
        <p:txBody>
          <a:bodyPr/>
          <a:lstStyle/>
          <a:p>
            <a:r>
              <a:rPr lang="zh-CN" altLang="en-US" sz="2800" b="1" dirty="0">
                <a:latin typeface="黑体" panose="02010609060101010101" pitchFamily="49" charset="-122"/>
                <a:ea typeface="黑体" panose="02010609060101010101" pitchFamily="49" charset="-122"/>
              </a:rPr>
              <a:t>练习：</a:t>
            </a:r>
            <a:r>
              <a:rPr lang="zh-CN" altLang="en-US" sz="2400" dirty="0">
                <a:solidFill>
                  <a:schemeClr val="tx1"/>
                </a:solidFill>
              </a:rPr>
              <a:t>设有如图所示的单总线结构， 分析指令 </a:t>
            </a:r>
            <a:br>
              <a:rPr lang="en-US" altLang="zh-CN" sz="2400" dirty="0">
                <a:solidFill>
                  <a:schemeClr val="tx1"/>
                </a:solidFill>
              </a:rPr>
            </a:br>
            <a:r>
              <a:rPr lang="en-US" altLang="zh-CN" sz="2400" dirty="0"/>
              <a:t>ADD(R0)</a:t>
            </a:r>
            <a:r>
              <a:rPr lang="zh-CN" altLang="en-US" sz="2400" dirty="0"/>
              <a:t>， </a:t>
            </a:r>
            <a:r>
              <a:rPr lang="en-US" altLang="zh-CN" sz="2400" dirty="0"/>
              <a:t>R1 </a:t>
            </a:r>
            <a:br>
              <a:rPr lang="en-US" altLang="zh-CN" sz="2400" dirty="0">
                <a:solidFill>
                  <a:schemeClr val="tx1"/>
                </a:solidFill>
              </a:rPr>
            </a:br>
            <a:r>
              <a:rPr lang="zh-CN" altLang="en-US" sz="2400" dirty="0">
                <a:solidFill>
                  <a:schemeClr val="tx1"/>
                </a:solidFill>
              </a:rPr>
              <a:t>的指令流程和控制信号。</a:t>
            </a:r>
            <a:endParaRPr lang="zh-CN" altLang="en-US" sz="2800" dirty="0">
              <a:solidFill>
                <a:schemeClr val="tx1"/>
              </a:solidFill>
            </a:endParaRPr>
          </a:p>
        </p:txBody>
      </p:sp>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的字长</a:t>
            </a:r>
            <a:endParaRPr lang="zh-CN" altLang="en-US" dirty="0"/>
          </a:p>
        </p:txBody>
      </p:sp>
      <p:sp>
        <p:nvSpPr>
          <p:cNvPr id="3" name="内容占位符 2"/>
          <p:cNvSpPr>
            <a:spLocks noGrp="1"/>
          </p:cNvSpPr>
          <p:nvPr>
            <p:ph idx="1"/>
          </p:nvPr>
        </p:nvSpPr>
        <p:spPr/>
        <p:txBody>
          <a:bodyPr rtlCol="0">
            <a:normAutofit lnSpcReduction="10000"/>
          </a:bodyPr>
          <a:lstStyle/>
          <a:p>
            <a:pPr eaLnBrk="1" fontAlgn="auto" hangingPunct="1">
              <a:spcAft>
                <a:spcPts val="0"/>
              </a:spcAft>
              <a:defRPr/>
            </a:pPr>
            <a:r>
              <a:rPr lang="zh-CN" altLang="en-US" dirty="0"/>
              <a:t>字长：</a:t>
            </a:r>
            <a:r>
              <a:rPr lang="en-US" altLang="zh-CN" dirty="0"/>
              <a:t>CPU</a:t>
            </a:r>
            <a:r>
              <a:rPr lang="zh-CN" altLang="en-US" dirty="0"/>
              <a:t>在单位时间内</a:t>
            </a:r>
            <a:r>
              <a:rPr lang="en-US" altLang="zh-CN" dirty="0"/>
              <a:t>(</a:t>
            </a:r>
            <a:r>
              <a:rPr lang="zh-CN" altLang="en-US" dirty="0"/>
              <a:t>同一时间</a:t>
            </a:r>
            <a:r>
              <a:rPr lang="en-US" altLang="zh-CN" dirty="0"/>
              <a:t>)</a:t>
            </a:r>
            <a:r>
              <a:rPr lang="zh-CN" altLang="en-US" dirty="0"/>
              <a:t>能一次处理的二进制数的位数叫字长。</a:t>
            </a:r>
            <a:endParaRPr lang="en-US" altLang="zh-CN" dirty="0"/>
          </a:p>
          <a:p>
            <a:pPr marL="484505" lvl="1" eaLnBrk="1" fontAlgn="auto" hangingPunct="1">
              <a:spcAft>
                <a:spcPts val="0"/>
              </a:spcAft>
              <a:defRPr/>
            </a:pPr>
            <a:r>
              <a:rPr lang="zh-CN" altLang="en-US" dirty="0"/>
              <a:t>能处理字长为</a:t>
            </a:r>
            <a:r>
              <a:rPr lang="en-US" altLang="zh-CN" dirty="0"/>
              <a:t>8</a:t>
            </a:r>
            <a:r>
              <a:rPr lang="zh-CN" altLang="en-US" dirty="0"/>
              <a:t>位数据的</a:t>
            </a:r>
            <a:r>
              <a:rPr lang="en-US" altLang="zh-CN" dirty="0"/>
              <a:t>CPU</a:t>
            </a:r>
            <a:r>
              <a:rPr lang="zh-CN" altLang="en-US" dirty="0"/>
              <a:t>通常就叫</a:t>
            </a:r>
            <a:r>
              <a:rPr lang="en-US" altLang="zh-CN" dirty="0"/>
              <a:t>8</a:t>
            </a:r>
            <a:r>
              <a:rPr lang="zh-CN" altLang="en-US" dirty="0"/>
              <a:t>位的</a:t>
            </a:r>
            <a:r>
              <a:rPr lang="en-US" altLang="zh-CN" dirty="0"/>
              <a:t>CPU</a:t>
            </a:r>
            <a:r>
              <a:rPr lang="zh-CN" altLang="en-US" dirty="0"/>
              <a:t>。</a:t>
            </a:r>
            <a:endParaRPr lang="en-US" altLang="zh-CN" dirty="0"/>
          </a:p>
          <a:p>
            <a:pPr marL="484505" lvl="1" eaLnBrk="1" fontAlgn="auto" hangingPunct="1">
              <a:spcAft>
                <a:spcPts val="0"/>
              </a:spcAft>
              <a:defRPr/>
            </a:pPr>
            <a:r>
              <a:rPr lang="zh-CN" altLang="en-US" dirty="0"/>
              <a:t>同理</a:t>
            </a:r>
            <a:r>
              <a:rPr lang="en-US" altLang="zh-CN" dirty="0"/>
              <a:t>32</a:t>
            </a:r>
            <a:r>
              <a:rPr lang="zh-CN" altLang="en-US" dirty="0"/>
              <a:t>位的</a:t>
            </a:r>
            <a:r>
              <a:rPr lang="en-US" altLang="zh-CN" dirty="0"/>
              <a:t>CPU</a:t>
            </a:r>
            <a:r>
              <a:rPr lang="zh-CN" altLang="en-US" dirty="0"/>
              <a:t>就能在单位时间内处理字长为</a:t>
            </a:r>
            <a:r>
              <a:rPr lang="en-US" altLang="zh-CN" dirty="0"/>
              <a:t>32</a:t>
            </a:r>
            <a:r>
              <a:rPr lang="zh-CN" altLang="en-US" dirty="0"/>
              <a:t>位的二进制数据。</a:t>
            </a:r>
            <a:endParaRPr lang="en-US" altLang="zh-CN" dirty="0"/>
          </a:p>
          <a:p>
            <a:pPr eaLnBrk="1" fontAlgn="auto" hangingPunct="1">
              <a:spcAft>
                <a:spcPts val="0"/>
              </a:spcAft>
              <a:defRPr/>
            </a:pPr>
            <a:r>
              <a:rPr lang="zh-CN" altLang="en-US" dirty="0"/>
              <a:t>字节和字长的区别：</a:t>
            </a:r>
            <a:endParaRPr lang="en-US" altLang="zh-CN" dirty="0"/>
          </a:p>
          <a:p>
            <a:pPr marL="484505" lvl="1" eaLnBrk="1" fontAlgn="auto" hangingPunct="1">
              <a:spcAft>
                <a:spcPts val="0"/>
              </a:spcAft>
              <a:defRPr/>
            </a:pPr>
            <a:r>
              <a:rPr lang="zh-CN" altLang="en-US" dirty="0"/>
              <a:t>由于常用的英文字符用</a:t>
            </a:r>
            <a:r>
              <a:rPr lang="en-US" altLang="zh-CN" dirty="0"/>
              <a:t>8</a:t>
            </a:r>
            <a:r>
              <a:rPr lang="zh-CN" altLang="en-US" dirty="0"/>
              <a:t>位二进制就可以表示，所以通常就将</a:t>
            </a:r>
            <a:r>
              <a:rPr lang="en-US" altLang="zh-CN" dirty="0"/>
              <a:t>8</a:t>
            </a:r>
            <a:r>
              <a:rPr lang="zh-CN" altLang="en-US" dirty="0"/>
              <a:t>位称为一个字节。</a:t>
            </a:r>
            <a:endParaRPr lang="en-US" altLang="zh-CN" dirty="0"/>
          </a:p>
          <a:p>
            <a:pPr marL="484505" lvl="1" eaLnBrk="1" fontAlgn="auto" hangingPunct="1">
              <a:spcAft>
                <a:spcPts val="0"/>
              </a:spcAft>
              <a:defRPr/>
            </a:pPr>
            <a:r>
              <a:rPr lang="zh-CN" altLang="en-US" dirty="0"/>
              <a:t>字长的长度是不固定的，对于不同的</a:t>
            </a:r>
            <a:r>
              <a:rPr lang="en-US" altLang="zh-CN" dirty="0"/>
              <a:t>CPU</a:t>
            </a:r>
            <a:r>
              <a:rPr lang="zh-CN" altLang="en-US" dirty="0"/>
              <a:t>、字长的长度也不一样。</a:t>
            </a:r>
            <a:endParaRPr lang="en-US" altLang="zh-CN" dirty="0"/>
          </a:p>
          <a:p>
            <a:pPr marL="713105" lvl="2" eaLnBrk="1" fontAlgn="auto" hangingPunct="1">
              <a:spcAft>
                <a:spcPts val="0"/>
              </a:spcAft>
              <a:defRPr/>
            </a:pPr>
            <a:r>
              <a:rPr lang="en-US" altLang="zh-CN" dirty="0"/>
              <a:t>8</a:t>
            </a:r>
            <a:r>
              <a:rPr lang="zh-CN" altLang="en-US" dirty="0"/>
              <a:t>位的</a:t>
            </a:r>
            <a:r>
              <a:rPr lang="en-US" altLang="zh-CN" dirty="0"/>
              <a:t>CPU</a:t>
            </a:r>
            <a:r>
              <a:rPr lang="zh-CN" altLang="en-US" dirty="0"/>
              <a:t>一次只能处理一个字节，而</a:t>
            </a:r>
            <a:r>
              <a:rPr lang="en-US" altLang="zh-CN" dirty="0"/>
              <a:t>32</a:t>
            </a:r>
            <a:r>
              <a:rPr lang="zh-CN" altLang="en-US" dirty="0"/>
              <a:t>位的</a:t>
            </a:r>
            <a:r>
              <a:rPr lang="en-US" altLang="zh-CN" dirty="0"/>
              <a:t>CPU</a:t>
            </a:r>
            <a:r>
              <a:rPr lang="zh-CN" altLang="en-US" dirty="0"/>
              <a:t>一次就能处理</a:t>
            </a:r>
            <a:r>
              <a:rPr lang="en-US" altLang="zh-CN" dirty="0"/>
              <a:t>4</a:t>
            </a:r>
            <a:r>
              <a:rPr lang="zh-CN" altLang="en-US" dirty="0"/>
              <a:t>个字节，同理字长为</a:t>
            </a:r>
            <a:r>
              <a:rPr lang="en-US" altLang="zh-CN" dirty="0"/>
              <a:t>64</a:t>
            </a:r>
            <a:r>
              <a:rPr lang="zh-CN" altLang="en-US" dirty="0"/>
              <a:t>位的</a:t>
            </a:r>
            <a:r>
              <a:rPr lang="en-US" altLang="zh-CN" dirty="0"/>
              <a:t>CPU</a:t>
            </a:r>
            <a:r>
              <a:rPr lang="zh-CN" altLang="en-US" dirty="0"/>
              <a:t>一次可以处理</a:t>
            </a:r>
            <a:r>
              <a:rPr lang="en-US" altLang="zh-CN" dirty="0"/>
              <a:t>8</a:t>
            </a:r>
            <a:r>
              <a:rPr lang="zh-CN" altLang="en-US" dirty="0"/>
              <a:t>个字节。</a:t>
            </a:r>
            <a:endParaRPr lang="zh-CN" altLang="en-US" dirty="0"/>
          </a:p>
        </p:txBody>
      </p:sp>
      <p:sp>
        <p:nvSpPr>
          <p:cNvPr id="26632"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8BC15D-0B91-440A-ABA6-FEAF07223B10}"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855800" y="1484784"/>
            <a:ext cx="7532624" cy="5373216"/>
          </a:xfrm>
          <a:prstGeom prst="rect">
            <a:avLst/>
          </a:prstGeom>
        </p:spPr>
      </p:pic>
      <p:sp>
        <p:nvSpPr>
          <p:cNvPr id="9" name="文本框 8"/>
          <p:cNvSpPr txBox="1"/>
          <p:nvPr/>
        </p:nvSpPr>
        <p:spPr>
          <a:xfrm>
            <a:off x="179512" y="7456"/>
            <a:ext cx="8951788"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1800" i="0" dirty="0">
                <a:solidFill>
                  <a:srgbClr val="000000"/>
                </a:solidFill>
                <a:effectLst/>
                <a:latin typeface="黑体" panose="02010609060101010101" pitchFamily="49" charset="-122"/>
                <a:ea typeface="黑体" panose="02010609060101010101" pitchFamily="49" charset="-122"/>
              </a:rPr>
              <a:t>已知指令存储器（</a:t>
            </a:r>
            <a:r>
              <a:rPr lang="en-US" altLang="zh-CN" sz="1800" i="0" dirty="0">
                <a:solidFill>
                  <a:srgbClr val="000000"/>
                </a:solidFill>
                <a:effectLst/>
                <a:latin typeface="黑体" panose="02010609060101010101" pitchFamily="49" charset="-122"/>
                <a:ea typeface="黑体" panose="02010609060101010101" pitchFamily="49" charset="-122"/>
              </a:rPr>
              <a:t> IM </a:t>
            </a:r>
            <a:r>
              <a:rPr lang="zh-CN" altLang="en-US" sz="1800" i="0" dirty="0">
                <a:solidFill>
                  <a:srgbClr val="000000"/>
                </a:solidFill>
                <a:effectLst/>
                <a:latin typeface="黑体" panose="02010609060101010101" pitchFamily="49" charset="-122"/>
                <a:ea typeface="黑体" panose="02010609060101010101" pitchFamily="49" charset="-122"/>
              </a:rPr>
              <a:t>）最大容量为</a:t>
            </a:r>
            <a:r>
              <a:rPr lang="en-US" altLang="zh-CN" sz="1800" i="0" dirty="0">
                <a:solidFill>
                  <a:srgbClr val="000000"/>
                </a:solidFill>
                <a:effectLst/>
                <a:latin typeface="黑体" panose="02010609060101010101" pitchFamily="49" charset="-122"/>
                <a:ea typeface="黑体" panose="02010609060101010101" pitchFamily="49" charset="-122"/>
              </a:rPr>
              <a:t>16384</a:t>
            </a:r>
            <a:r>
              <a:rPr lang="zh-CN" altLang="en-US" dirty="0">
                <a:solidFill>
                  <a:srgbClr val="000000"/>
                </a:solidFill>
                <a:latin typeface="黑体" panose="02010609060101010101" pitchFamily="49" charset="-122"/>
                <a:ea typeface="黑体" panose="02010609060101010101" pitchFamily="49" charset="-122"/>
              </a:rPr>
              <a:t>字（字长</a:t>
            </a:r>
            <a:r>
              <a:rPr lang="en-US" altLang="zh-CN" dirty="0">
                <a:solidFill>
                  <a:srgbClr val="000000"/>
                </a:solidFill>
                <a:latin typeface="黑体" panose="02010609060101010101" pitchFamily="49" charset="-122"/>
                <a:ea typeface="黑体" panose="02010609060101010101" pitchFamily="49" charset="-122"/>
              </a:rPr>
              <a:t>18</a:t>
            </a:r>
            <a:r>
              <a:rPr lang="zh-CN" altLang="en-US" dirty="0">
                <a:solidFill>
                  <a:srgbClr val="000000"/>
                </a:solidFill>
                <a:latin typeface="黑体" panose="02010609060101010101" pitchFamily="49" charset="-122"/>
                <a:ea typeface="黑体" panose="02010609060101010101" pitchFamily="49" charset="-122"/>
              </a:rPr>
              <a:t>位）</a:t>
            </a:r>
            <a:r>
              <a:rPr lang="zh-CN" altLang="en-US" sz="1800" i="0" dirty="0">
                <a:solidFill>
                  <a:srgbClr val="000000"/>
                </a:solidFill>
                <a:effectLst/>
                <a:latin typeface="黑体" panose="02010609060101010101" pitchFamily="49" charset="-122"/>
                <a:ea typeface="黑体" panose="02010609060101010101" pitchFamily="49" charset="-122"/>
              </a:rPr>
              <a:t>， 数据存储器（</a:t>
            </a:r>
            <a:r>
              <a:rPr lang="en-US" altLang="zh-CN" dirty="0">
                <a:solidFill>
                  <a:srgbClr val="000000"/>
                </a:solidFill>
                <a:latin typeface="黑体" panose="02010609060101010101" pitchFamily="49" charset="-122"/>
                <a:ea typeface="黑体" panose="02010609060101010101" pitchFamily="49" charset="-122"/>
              </a:rPr>
              <a:t>DM</a:t>
            </a:r>
            <a:r>
              <a:rPr lang="zh-CN" altLang="en-US" sz="1800" i="0" dirty="0">
                <a:solidFill>
                  <a:srgbClr val="000000"/>
                </a:solidFill>
                <a:effectLst/>
                <a:latin typeface="黑体" panose="02010609060101010101" pitchFamily="49" charset="-122"/>
                <a:ea typeface="黑体" panose="02010609060101010101" pitchFamily="49" charset="-122"/>
              </a:rPr>
              <a:t>）最大容量为</a:t>
            </a:r>
            <a:r>
              <a:rPr lang="en-US" altLang="zh-CN" sz="1800" i="0" dirty="0">
                <a:solidFill>
                  <a:srgbClr val="000000"/>
                </a:solidFill>
                <a:effectLst/>
                <a:latin typeface="黑体" panose="02010609060101010101" pitchFamily="49" charset="-122"/>
                <a:ea typeface="黑体" panose="02010609060101010101" pitchFamily="49" charset="-122"/>
              </a:rPr>
              <a:t>65536</a:t>
            </a:r>
            <a:r>
              <a:rPr lang="zh-CN" altLang="en-US" sz="1800" i="0" dirty="0">
                <a:solidFill>
                  <a:srgbClr val="000000"/>
                </a:solidFill>
                <a:effectLst/>
                <a:latin typeface="黑体" panose="02010609060101010101" pitchFamily="49" charset="-122"/>
                <a:ea typeface="黑体" panose="02010609060101010101" pitchFamily="49" charset="-122"/>
              </a:rPr>
              <a:t>字</a:t>
            </a:r>
            <a:r>
              <a:rPr lang="en-US" altLang="zh-CN" sz="1800" i="0" dirty="0">
                <a:solidFill>
                  <a:srgbClr val="000000"/>
                </a:solidFill>
                <a:effectLst/>
                <a:latin typeface="黑体" panose="02010609060101010101" pitchFamily="49" charset="-122"/>
                <a:ea typeface="黑体" panose="02010609060101010101" pitchFamily="49" charset="-122"/>
              </a:rPr>
              <a:t>(</a:t>
            </a:r>
            <a:r>
              <a:rPr lang="zh-CN" altLang="en-US" sz="1800" i="0" dirty="0">
                <a:solidFill>
                  <a:srgbClr val="000000"/>
                </a:solidFill>
                <a:effectLst/>
                <a:latin typeface="黑体" panose="02010609060101010101" pitchFamily="49" charset="-122"/>
                <a:ea typeface="黑体" panose="02010609060101010101" pitchFamily="49" charset="-122"/>
              </a:rPr>
              <a:t>字长</a:t>
            </a:r>
            <a:r>
              <a:rPr lang="en-US" altLang="zh-CN" sz="1800" i="0" dirty="0">
                <a:solidFill>
                  <a:srgbClr val="000000"/>
                </a:solidFill>
                <a:effectLst/>
                <a:latin typeface="黑体" panose="02010609060101010101" pitchFamily="49" charset="-122"/>
                <a:ea typeface="黑体" panose="02010609060101010101" pitchFamily="49" charset="-122"/>
              </a:rPr>
              <a:t>16</a:t>
            </a:r>
            <a:r>
              <a:rPr lang="zh-CN" altLang="en-US" sz="1800" i="0" dirty="0">
                <a:solidFill>
                  <a:srgbClr val="000000"/>
                </a:solidFill>
                <a:effectLst/>
                <a:latin typeface="黑体" panose="02010609060101010101" pitchFamily="49" charset="-122"/>
                <a:ea typeface="黑体" panose="02010609060101010101" pitchFamily="49" charset="-122"/>
              </a:rPr>
              <a:t>位）。各寄存器均有“打入”（</a:t>
            </a:r>
            <a:r>
              <a:rPr lang="en-US" altLang="zh-CN" sz="1800" i="0" dirty="0">
                <a:solidFill>
                  <a:srgbClr val="000000"/>
                </a:solidFill>
                <a:effectLst/>
                <a:latin typeface="黑体" panose="02010609060101010101" pitchFamily="49" charset="-122"/>
                <a:ea typeface="黑体" panose="02010609060101010101" pitchFamily="49" charset="-122"/>
              </a:rPr>
              <a:t>Rin)</a:t>
            </a:r>
            <a:r>
              <a:rPr lang="zh-CN" altLang="en-US" sz="1800" i="0" dirty="0">
                <a:solidFill>
                  <a:srgbClr val="000000"/>
                </a:solidFill>
                <a:effectLst/>
                <a:latin typeface="黑体" panose="02010609060101010101" pitchFamily="49" charset="-122"/>
                <a:ea typeface="黑体" panose="02010609060101010101" pitchFamily="49" charset="-122"/>
              </a:rPr>
              <a:t>和“送出”（</a:t>
            </a:r>
            <a:r>
              <a:rPr lang="en-US" altLang="zh-CN" sz="1800" i="0" dirty="0">
                <a:solidFill>
                  <a:srgbClr val="000000"/>
                </a:solidFill>
                <a:effectLst/>
                <a:latin typeface="黑体" panose="02010609060101010101" pitchFamily="49" charset="-122"/>
                <a:ea typeface="黑体" panose="02010609060101010101" pitchFamily="49" charset="-122"/>
              </a:rPr>
              <a:t>Rout)</a:t>
            </a:r>
            <a:r>
              <a:rPr lang="zh-CN" altLang="en-US" sz="1800" i="0" dirty="0">
                <a:solidFill>
                  <a:srgbClr val="000000"/>
                </a:solidFill>
                <a:effectLst/>
                <a:latin typeface="黑体" panose="02010609060101010101" pitchFamily="49" charset="-122"/>
                <a:ea typeface="黑体" panose="02010609060101010101" pitchFamily="49" charset="-122"/>
              </a:rPr>
              <a:t>控制命令，但图中未标出</a:t>
            </a:r>
            <a:r>
              <a:rPr lang="zh-CN" altLang="en-US"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r>
              <a:rPr lang="en-US" altLang="zh-CN" sz="1800" b="0" i="0" dirty="0">
                <a:solidFill>
                  <a:srgbClr val="000000"/>
                </a:solidFill>
                <a:effectLst/>
                <a:latin typeface="宋体" panose="02010600030101010101" pitchFamily="2" charset="-122"/>
                <a:ea typeface="宋体" panose="02010600030101010101" pitchFamily="2" charset="-122"/>
              </a:rPr>
              <a:t>1.</a:t>
            </a:r>
            <a:r>
              <a:rPr lang="zh-CN" altLang="en-US" dirty="0"/>
              <a:t>指出各寄存器的位数。</a:t>
            </a:r>
            <a:endParaRPr lang="en-US" altLang="zh-CN" dirty="0"/>
          </a:p>
          <a:p>
            <a:r>
              <a:rPr lang="en-US" altLang="zh-CN" dirty="0"/>
              <a:t>2.</a:t>
            </a:r>
            <a:r>
              <a:rPr lang="zh-CN" altLang="en-US" dirty="0"/>
              <a:t>指令</a:t>
            </a:r>
            <a:r>
              <a:rPr lang="en-US" altLang="zh-CN" dirty="0"/>
              <a:t>“ADD X(R1)”</a:t>
            </a:r>
            <a:r>
              <a:rPr lang="zh-CN" altLang="en-US" dirty="0"/>
              <a:t>功能是</a:t>
            </a:r>
            <a:r>
              <a:rPr lang="en-US" altLang="zh-CN" dirty="0"/>
              <a:t>“(AC0)+((R1)+X) -&gt; AC1”</a:t>
            </a:r>
            <a:r>
              <a:rPr lang="zh-CN" altLang="en-US" dirty="0"/>
              <a:t>，写出操作步骤和相应控制信号。</a:t>
            </a:r>
            <a:endParaRPr lang="zh-CN" altLang="en-US" dirty="0"/>
          </a:p>
        </p:txBody>
      </p:sp>
    </p:spTree>
  </p:cSld>
  <p:clrMapOvr>
    <a:masterClrMapping/>
  </p:clrMapOvr>
  <p:transition>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控制器的控制信号</a:t>
            </a:r>
            <a:endParaRPr lang="zh-CN" altLang="en-US" dirty="0"/>
          </a:p>
        </p:txBody>
      </p:sp>
      <p:sp>
        <p:nvSpPr>
          <p:cNvPr id="3" name="内容占位符 2"/>
          <p:cNvSpPr>
            <a:spLocks noGrp="1"/>
          </p:cNvSpPr>
          <p:nvPr>
            <p:ph idx="1"/>
          </p:nvPr>
        </p:nvSpPr>
        <p:spPr/>
        <p:txBody>
          <a:bodyPr rtlCol="0">
            <a:normAutofit/>
          </a:bodyPr>
          <a:lstStyle/>
          <a:p>
            <a:pPr eaLnBrk="1" fontAlgn="auto" hangingPunct="1">
              <a:spcAft>
                <a:spcPts val="0"/>
              </a:spcAft>
              <a:defRPr/>
            </a:pPr>
            <a:r>
              <a:rPr lang="zh-CN" altLang="en-US" dirty="0"/>
              <a:t>其他指令的控制信号按同样方法分析：</a:t>
            </a:r>
            <a:endParaRPr lang="en-US" altLang="zh-CN" dirty="0"/>
          </a:p>
          <a:p>
            <a:pPr marL="484505" lvl="1" eaLnBrk="1" fontAlgn="auto" hangingPunct="1">
              <a:spcAft>
                <a:spcPts val="0"/>
              </a:spcAft>
              <a:defRPr/>
            </a:pPr>
            <a:r>
              <a:rPr lang="zh-CN" altLang="en-US" sz="2400" u="sng" dirty="0">
                <a:solidFill>
                  <a:srgbClr val="C00000"/>
                </a:solidFill>
              </a:rPr>
              <a:t>根据每条指令的功能确定所需机器周期数；</a:t>
            </a:r>
            <a:endParaRPr lang="en-US" altLang="zh-CN" sz="2400" u="sng" dirty="0">
              <a:solidFill>
                <a:srgbClr val="C00000"/>
              </a:solidFill>
            </a:endParaRPr>
          </a:p>
          <a:p>
            <a:pPr marL="484505" lvl="1" eaLnBrk="1" fontAlgn="auto" hangingPunct="1">
              <a:spcAft>
                <a:spcPts val="0"/>
              </a:spcAft>
              <a:defRPr/>
            </a:pPr>
            <a:r>
              <a:rPr lang="zh-CN" altLang="en-US" sz="2400" u="sng" dirty="0">
                <a:solidFill>
                  <a:srgbClr val="C00000"/>
                </a:solidFill>
              </a:rPr>
              <a:t>得出每个机器周期所需的控制信号；</a:t>
            </a:r>
            <a:endParaRPr lang="en-US" altLang="zh-CN" sz="2400" u="sng" dirty="0">
              <a:solidFill>
                <a:srgbClr val="C00000"/>
              </a:solidFill>
            </a:endParaRPr>
          </a:p>
          <a:p>
            <a:pPr marL="484505" lvl="1" eaLnBrk="1" fontAlgn="auto" hangingPunct="1">
              <a:spcAft>
                <a:spcPts val="0"/>
              </a:spcAft>
              <a:defRPr/>
            </a:pPr>
            <a:r>
              <a:rPr lang="zh-CN" altLang="en-US" sz="2400" u="sng" dirty="0">
                <a:solidFill>
                  <a:srgbClr val="C00000"/>
                </a:solidFill>
              </a:rPr>
              <a:t>最后把所有控制信号综合简化。</a:t>
            </a:r>
            <a:endParaRPr lang="zh-CN" altLang="en-US" sz="2400" u="sng" dirty="0">
              <a:solidFill>
                <a:srgbClr val="C00000"/>
              </a:solidFill>
            </a:endParaRPr>
          </a:p>
          <a:p>
            <a:pPr eaLnBrk="1" fontAlgn="auto" hangingPunct="1">
              <a:spcAft>
                <a:spcPts val="0"/>
              </a:spcAft>
              <a:defRPr/>
            </a:pPr>
            <a:r>
              <a:rPr lang="zh-CN" altLang="en-US" dirty="0">
                <a:solidFill>
                  <a:schemeClr val="accent6"/>
                </a:solidFill>
              </a:rPr>
              <a:t>控制器的功能就是按每条指令的要求产生所需的控制信号。</a:t>
            </a:r>
            <a:endParaRPr lang="en-US" altLang="zh-CN" dirty="0">
              <a:solidFill>
                <a:schemeClr val="accent6"/>
              </a:solidFill>
            </a:endParaRPr>
          </a:p>
          <a:p>
            <a:pPr eaLnBrk="1" fontAlgn="auto" hangingPunct="1">
              <a:spcAft>
                <a:spcPts val="0"/>
              </a:spcAft>
              <a:defRPr/>
            </a:pPr>
            <a:r>
              <a:rPr lang="zh-CN" altLang="en-US" dirty="0">
                <a:solidFill>
                  <a:srgbClr val="FF0000"/>
                </a:solidFill>
              </a:rPr>
              <a:t>如何产生这些控制信号呢？？？</a:t>
            </a:r>
            <a:endParaRPr lang="zh-CN" altLang="en-US" dirty="0">
              <a:solidFill>
                <a:srgbClr val="FF0000"/>
              </a:solidFill>
            </a:endParaRPr>
          </a:p>
        </p:txBody>
      </p:sp>
      <p:sp>
        <p:nvSpPr>
          <p:cNvPr id="7680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63F67D3-7100-48D7-A491-48878F72AED7}"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pic>
        <p:nvPicPr>
          <p:cNvPr id="74754" name="Picture 2" descr="C:\Documents and Settings\Administrator\Local Settings\Temporary Internet Files\Content.IE5\1T0YS46Z\MCj04344110000[1].wm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6438" y="4572000"/>
            <a:ext cx="18573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circle(out)">
                                      <p:cBhvr>
                                        <p:cTn id="7" dur="20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微操作（</a:t>
            </a:r>
            <a:r>
              <a:rPr lang="en-US" altLang="zh-CN" dirty="0"/>
              <a:t>Micro-operation</a:t>
            </a:r>
            <a:r>
              <a:rPr lang="zh-CN" altLang="en-US" dirty="0"/>
              <a:t>）</a:t>
            </a:r>
            <a:endParaRPr lang="zh-CN" altLang="en-US" dirty="0"/>
          </a:p>
        </p:txBody>
      </p:sp>
      <p:sp>
        <p:nvSpPr>
          <p:cNvPr id="77829" name="Rectangle 3"/>
          <p:cNvSpPr>
            <a:spLocks noGrp="1"/>
          </p:cNvSpPr>
          <p:nvPr>
            <p:ph type="body" idx="1"/>
          </p:nvPr>
        </p:nvSpPr>
        <p:spPr/>
        <p:txBody>
          <a:bodyPr/>
          <a:lstStyle/>
          <a:p>
            <a:pPr eaLnBrk="1" hangingPunct="1">
              <a:spcBef>
                <a:spcPts val="600"/>
              </a:spcBef>
              <a:spcAft>
                <a:spcPts val="600"/>
              </a:spcAft>
            </a:pPr>
            <a:r>
              <a:rPr lang="zh-CN" altLang="en-US" dirty="0">
                <a:solidFill>
                  <a:srgbClr val="C00000"/>
                </a:solidFill>
              </a:rPr>
              <a:t>定义</a:t>
            </a:r>
            <a:r>
              <a:rPr lang="zh-CN" altLang="en-US" dirty="0"/>
              <a:t>： </a:t>
            </a:r>
            <a:r>
              <a:rPr lang="en-US" altLang="zh-CN" dirty="0"/>
              <a:t>CPU </a:t>
            </a:r>
            <a:r>
              <a:rPr lang="zh-CN" altLang="en-US" dirty="0"/>
              <a:t>执行指令时的 ​</a:t>
            </a:r>
            <a:r>
              <a:rPr lang="zh-CN" altLang="en-US" b="1" dirty="0"/>
              <a:t>​</a:t>
            </a:r>
            <a:r>
              <a:rPr lang="zh-CN" altLang="en-US" b="1" dirty="0">
                <a:solidFill>
                  <a:srgbClr val="C00000"/>
                </a:solidFill>
              </a:rPr>
              <a:t>最小原子操作</a:t>
            </a:r>
            <a:r>
              <a:rPr lang="zh-CN" altLang="en-US" b="1" dirty="0"/>
              <a:t>​</a:t>
            </a:r>
            <a:r>
              <a:rPr lang="zh-CN" altLang="en-US" dirty="0"/>
              <a:t>​，由控制单元生成，直接驱动硬件电路完成数据移动、运算等操作。</a:t>
            </a:r>
            <a:endParaRPr lang="en-US" altLang="zh-CN" dirty="0"/>
          </a:p>
          <a:p>
            <a:pPr lvl="1" eaLnBrk="1" hangingPunct="1">
              <a:spcBef>
                <a:spcPts val="600"/>
              </a:spcBef>
              <a:spcAft>
                <a:spcPts val="600"/>
              </a:spcAft>
            </a:pPr>
            <a:r>
              <a:rPr lang="zh-CN" altLang="en-US" dirty="0"/>
              <a:t>例如：</a:t>
            </a:r>
            <a:r>
              <a:rPr lang="en-US" altLang="zh-CN" dirty="0"/>
              <a:t>PC → MAR</a:t>
            </a:r>
            <a:r>
              <a:rPr lang="zh-CN" altLang="en-US" dirty="0"/>
              <a:t>（将程序计数器值送入内存地址寄存器）、</a:t>
            </a:r>
            <a:r>
              <a:rPr lang="en-US" altLang="zh-CN" dirty="0"/>
              <a:t>ALU_ADD</a:t>
            </a:r>
            <a:r>
              <a:rPr lang="zh-CN" altLang="en-US" dirty="0"/>
              <a:t>（</a:t>
            </a:r>
            <a:r>
              <a:rPr lang="en-US" altLang="zh-CN" dirty="0"/>
              <a:t>ALU </a:t>
            </a:r>
            <a:r>
              <a:rPr lang="zh-CN" altLang="en-US" dirty="0"/>
              <a:t>执行加法）等。</a:t>
            </a:r>
            <a:endParaRPr lang="en-US" altLang="zh-CN"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graphicFrame>
        <p:nvGraphicFramePr>
          <p:cNvPr id="4" name="表格 3"/>
          <p:cNvGraphicFramePr>
            <a:graphicFrameLocks noGrp="1"/>
          </p:cNvGraphicFramePr>
          <p:nvPr/>
        </p:nvGraphicFramePr>
        <p:xfrm>
          <a:off x="1169217" y="3429000"/>
          <a:ext cx="7313440" cy="2956560"/>
        </p:xfrm>
        <a:graphic>
          <a:graphicData uri="http://schemas.openxmlformats.org/drawingml/2006/table">
            <a:tbl>
              <a:tblPr firstRow="1" bandRow="1">
                <a:tableStyleId>{10A1B5D5-9B99-4C35-A422-299274C87663}</a:tableStyleId>
              </a:tblPr>
              <a:tblGrid>
                <a:gridCol w="2016225"/>
                <a:gridCol w="5297215"/>
              </a:tblGrid>
              <a:tr h="558800">
                <a:tc>
                  <a:txBody>
                    <a:bodyPr/>
                    <a:lstStyle/>
                    <a:p>
                      <a:r>
                        <a:rPr lang="zh-CN" altLang="en-US" dirty="0"/>
                        <a:t>特性</a:t>
                      </a:r>
                      <a:endParaRPr lang="zh-CN" altLang="en-US" dirty="0"/>
                    </a:p>
                  </a:txBody>
                  <a:tcPr/>
                </a:tc>
                <a:tc>
                  <a:txBody>
                    <a:bodyPr/>
                    <a:lstStyle/>
                    <a:p>
                      <a:r>
                        <a:rPr lang="zh-CN" altLang="en-US" dirty="0"/>
                        <a:t>说明</a:t>
                      </a:r>
                      <a:endParaRPr lang="zh-CN" altLang="en-US" dirty="0"/>
                    </a:p>
                  </a:txBody>
                  <a:tcPr/>
                </a:tc>
              </a:tr>
              <a:tr h="558800">
                <a:tc>
                  <a:txBody>
                    <a:bodyPr/>
                    <a:lstStyle/>
                    <a:p>
                      <a:r>
                        <a:rPr lang="zh-CN" altLang="en-US" sz="1800" kern="1200" dirty="0">
                          <a:solidFill>
                            <a:schemeClr val="dk1"/>
                          </a:solidFill>
                        </a:rPr>
                        <a:t>​原子性​​</a:t>
                      </a:r>
                      <a:endParaRPr lang="zh-CN" altLang="en-US" sz="1800" kern="1200" dirty="0">
                        <a:solidFill>
                          <a:schemeClr val="dk1"/>
                        </a:solidFill>
                        <a:latin typeface="+mn-lt"/>
                        <a:ea typeface="+mn-ea"/>
                        <a:cs typeface="+mn-cs"/>
                      </a:endParaRPr>
                    </a:p>
                  </a:txBody>
                  <a:tcPr/>
                </a:tc>
                <a:tc>
                  <a:txBody>
                    <a:bodyPr/>
                    <a:lstStyle/>
                    <a:p>
                      <a:r>
                        <a:rPr lang="zh-CN" altLang="en-US" sz="1800" kern="1200" dirty="0">
                          <a:solidFill>
                            <a:schemeClr val="dk1"/>
                          </a:solidFill>
                        </a:rPr>
                        <a:t>不可分割，由硬件直接执行（如寄存器加载、</a:t>
                      </a:r>
                      <a:r>
                        <a:rPr lang="en-US" altLang="zh-CN" sz="1800" kern="1200" dirty="0">
                          <a:solidFill>
                            <a:schemeClr val="dk1"/>
                          </a:solidFill>
                        </a:rPr>
                        <a:t>ALU </a:t>
                      </a:r>
                      <a:r>
                        <a:rPr lang="zh-CN" altLang="en-US" sz="1800" kern="1200" dirty="0">
                          <a:solidFill>
                            <a:schemeClr val="dk1"/>
                          </a:solidFill>
                        </a:rPr>
                        <a:t>运算）。</a:t>
                      </a:r>
                      <a:endParaRPr lang="zh-CN" altLang="en-US" sz="1800" kern="1200" dirty="0">
                        <a:solidFill>
                          <a:schemeClr val="dk1"/>
                        </a:solidFill>
                        <a:latin typeface="+mn-lt"/>
                        <a:ea typeface="+mn-ea"/>
                        <a:cs typeface="+mn-cs"/>
                      </a:endParaRPr>
                    </a:p>
                  </a:txBody>
                  <a:tcPr/>
                </a:tc>
              </a:tr>
              <a:tr h="558800">
                <a:tc>
                  <a:txBody>
                    <a:bodyPr/>
                    <a:lstStyle/>
                    <a:p>
                      <a:r>
                        <a:rPr lang="zh-CN" altLang="en-US" sz="1800" kern="1200" dirty="0">
                          <a:solidFill>
                            <a:schemeClr val="dk1"/>
                          </a:solidFill>
                        </a:rPr>
                        <a:t>并行性​​</a:t>
                      </a:r>
                      <a:endParaRPr lang="zh-CN" altLang="en-US" sz="1800" kern="1200" dirty="0">
                        <a:solidFill>
                          <a:schemeClr val="dk1"/>
                        </a:solidFill>
                        <a:latin typeface="+mn-lt"/>
                        <a:ea typeface="+mn-ea"/>
                        <a:cs typeface="+mn-cs"/>
                      </a:endParaRPr>
                    </a:p>
                  </a:txBody>
                  <a:tcPr/>
                </a:tc>
                <a:tc>
                  <a:txBody>
                    <a:bodyPr/>
                    <a:lstStyle/>
                    <a:p>
                      <a:r>
                        <a:rPr lang="zh-CN" altLang="en-US" sz="1800" kern="1200" dirty="0">
                          <a:solidFill>
                            <a:schemeClr val="dk1"/>
                          </a:solidFill>
                        </a:rPr>
                        <a:t>多个微操作可在同一机器周期内并行执行（依赖硬件支持）。</a:t>
                      </a:r>
                      <a:endParaRPr lang="zh-CN" altLang="en-US" sz="1800" kern="1200" dirty="0">
                        <a:solidFill>
                          <a:schemeClr val="dk1"/>
                        </a:solidFill>
                        <a:latin typeface="+mn-lt"/>
                        <a:ea typeface="+mn-ea"/>
                        <a:cs typeface="+mn-cs"/>
                      </a:endParaRPr>
                    </a:p>
                  </a:txBody>
                  <a:tcPr/>
                </a:tc>
              </a:tr>
              <a:tr h="558800">
                <a:tc>
                  <a:txBody>
                    <a:bodyPr/>
                    <a:lstStyle/>
                    <a:p>
                      <a:r>
                        <a:rPr lang="zh-CN" altLang="en-US" sz="1800" kern="1200" dirty="0">
                          <a:solidFill>
                            <a:schemeClr val="dk1"/>
                          </a:solidFill>
                        </a:rPr>
                        <a:t>​硬件绑定</a:t>
                      </a:r>
                      <a:endParaRPr lang="zh-CN" altLang="en-US" sz="1800" kern="1200" dirty="0">
                        <a:solidFill>
                          <a:schemeClr val="dk1"/>
                        </a:solidFill>
                        <a:latin typeface="+mn-lt"/>
                        <a:ea typeface="+mn-ea"/>
                        <a:cs typeface="+mn-cs"/>
                      </a:endParaRPr>
                    </a:p>
                  </a:txBody>
                  <a:tcPr/>
                </a:tc>
                <a:tc>
                  <a:txBody>
                    <a:bodyPr/>
                    <a:lstStyle/>
                    <a:p>
                      <a:r>
                        <a:rPr lang="zh-CN" altLang="en-US" sz="1800" kern="1200" dirty="0">
                          <a:solidFill>
                            <a:schemeClr val="dk1"/>
                          </a:solidFill>
                        </a:rPr>
                        <a:t>每个微操作对应具体的物理电路控制信号。</a:t>
                      </a:r>
                      <a:endParaRPr lang="zh-CN" altLang="en-US" sz="1800" kern="1200" dirty="0">
                        <a:solidFill>
                          <a:schemeClr val="dk1"/>
                        </a:solidFill>
                        <a:latin typeface="+mn-lt"/>
                        <a:ea typeface="+mn-ea"/>
                        <a:cs typeface="+mn-cs"/>
                      </a:endParaRPr>
                    </a:p>
                  </a:txBody>
                  <a:tcPr/>
                </a:tc>
              </a:tr>
              <a:tr h="558800">
                <a:tc>
                  <a:txBody>
                    <a:bodyPr/>
                    <a:lstStyle/>
                    <a:p>
                      <a:r>
                        <a:rPr lang="zh-CN" altLang="en-US" sz="1800" kern="1200" dirty="0">
                          <a:solidFill>
                            <a:schemeClr val="dk1"/>
                          </a:solidFill>
                        </a:rPr>
                        <a:t>时序严格​​</a:t>
                      </a:r>
                      <a:endParaRPr lang="zh-CN" altLang="en-US" sz="1800" kern="1200" dirty="0">
                        <a:solidFill>
                          <a:schemeClr val="dk1"/>
                        </a:solidFill>
                        <a:latin typeface="+mn-lt"/>
                        <a:ea typeface="+mn-ea"/>
                        <a:cs typeface="+mn-cs"/>
                      </a:endParaRPr>
                    </a:p>
                  </a:txBody>
                  <a:tcPr/>
                </a:tc>
                <a:tc>
                  <a:txBody>
                    <a:bodyPr/>
                    <a:lstStyle/>
                    <a:p>
                      <a:r>
                        <a:rPr lang="zh-CN" altLang="en-US" sz="1800" kern="1200" dirty="0">
                          <a:solidFill>
                            <a:schemeClr val="dk1"/>
                          </a:solidFill>
                        </a:rPr>
                        <a:t>需满足时钟周期和流水线阶段的约束。</a:t>
                      </a:r>
                      <a:endParaRPr lang="zh-CN" altLang="en-US" sz="1800" kern="1200" dirty="0">
                        <a:solidFill>
                          <a:schemeClr val="dk1"/>
                        </a:solidFill>
                        <a:latin typeface="+mn-lt"/>
                        <a:ea typeface="+mn-ea"/>
                        <a:cs typeface="+mn-cs"/>
                      </a:endParaRPr>
                    </a:p>
                  </a:txBody>
                  <a:tcPr/>
                </a:tc>
              </a:tr>
            </a:tbl>
          </a:graphicData>
        </a:graphic>
      </p:graphicFrame>
    </p:spTree>
  </p:cSld>
  <p:clrMapOvr>
    <a:masterClrMapping/>
  </p:clrMapOvr>
  <p:transition>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微操作</a:t>
            </a:r>
            <a:endParaRPr lang="zh-CN" altLang="en-US" dirty="0"/>
          </a:p>
        </p:txBody>
      </p:sp>
      <p:sp>
        <p:nvSpPr>
          <p:cNvPr id="77829" name="Rectangle 3"/>
          <p:cNvSpPr>
            <a:spLocks noGrp="1"/>
          </p:cNvSpPr>
          <p:nvPr>
            <p:ph type="body" idx="1"/>
          </p:nvPr>
        </p:nvSpPr>
        <p:spPr/>
        <p:txBody>
          <a:bodyPr/>
          <a:lstStyle/>
          <a:p>
            <a:pPr eaLnBrk="1" hangingPunct="1">
              <a:spcAft>
                <a:spcPct val="50000"/>
              </a:spcAft>
            </a:pPr>
            <a:r>
              <a:rPr lang="zh-CN" altLang="en-US" dirty="0"/>
              <a:t>一条指令的功能是通过按一定次序执行若干基本操作完成的，每个基本操作需要一个机器周期。</a:t>
            </a:r>
            <a:endParaRPr lang="zh-CN" altLang="en-US" dirty="0"/>
          </a:p>
          <a:p>
            <a:pPr lvl="1" eaLnBrk="1" hangingPunct="1"/>
            <a:r>
              <a:rPr lang="zh-CN" altLang="en-US" sz="2400" dirty="0"/>
              <a:t>例如，前面讲到的加法指令，分成四步完成，每一步包含若干个微操作。</a:t>
            </a:r>
            <a:endParaRPr lang="zh-CN" altLang="en-US" sz="2400" dirty="0"/>
          </a:p>
          <a:p>
            <a:pPr lvl="2" eaLnBrk="1" hangingPunct="1"/>
            <a:r>
              <a:rPr lang="zh-CN" altLang="en-US" sz="2000" dirty="0"/>
              <a:t>取指令</a:t>
            </a:r>
            <a:endParaRPr lang="zh-CN" altLang="en-US" sz="2000" dirty="0"/>
          </a:p>
          <a:p>
            <a:pPr lvl="2" eaLnBrk="1" hangingPunct="1"/>
            <a:r>
              <a:rPr lang="zh-CN" altLang="en-US" sz="2000" dirty="0"/>
              <a:t>计算地址</a:t>
            </a:r>
            <a:endParaRPr lang="zh-CN" altLang="en-US" sz="2000" dirty="0"/>
          </a:p>
          <a:p>
            <a:pPr lvl="2" eaLnBrk="1" hangingPunct="1"/>
            <a:r>
              <a:rPr lang="zh-CN" altLang="en-US" sz="2000" dirty="0"/>
              <a:t>取数</a:t>
            </a:r>
            <a:endParaRPr lang="zh-CN" altLang="en-US" sz="2000" dirty="0"/>
          </a:p>
          <a:p>
            <a:pPr lvl="2" eaLnBrk="1" hangingPunct="1"/>
            <a:r>
              <a:rPr lang="zh-CN" altLang="en-US" sz="2000" dirty="0"/>
              <a:t>加法运算</a:t>
            </a:r>
            <a:endParaRPr lang="zh-CN" altLang="en-US" sz="20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graphicFrame>
        <p:nvGraphicFramePr>
          <p:cNvPr id="3" name="Object 2"/>
          <p:cNvGraphicFramePr>
            <a:graphicFrameLocks noChangeAspect="1"/>
          </p:cNvGraphicFramePr>
          <p:nvPr/>
        </p:nvGraphicFramePr>
        <p:xfrm>
          <a:off x="2915816" y="3716180"/>
          <a:ext cx="4480545" cy="299813"/>
        </p:xfrm>
        <a:graphic>
          <a:graphicData uri="http://schemas.openxmlformats.org/presentationml/2006/ole">
            <mc:AlternateContent xmlns:mc="http://schemas.openxmlformats.org/markup-compatibility/2006">
              <mc:Choice xmlns:v="urn:schemas-microsoft-com:vml" Requires="v">
                <p:oleObj spid="_x0000_s4" name="Image" r:id="rId1" imgW="11010900" imgH="736600" progId="">
                  <p:embed/>
                </p:oleObj>
              </mc:Choice>
              <mc:Fallback>
                <p:oleObj name="Image" r:id="rId1" imgW="11010900" imgH="736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716180"/>
                        <a:ext cx="4480545" cy="299813"/>
                      </a:xfrm>
                      <a:prstGeom prst="rect">
                        <a:avLst/>
                      </a:prstGeom>
                      <a:noFill/>
                      <a:ln>
                        <a:noFill/>
                      </a:ln>
                    </p:spPr>
                  </p:pic>
                </p:oleObj>
              </mc:Fallback>
            </mc:AlternateContent>
          </a:graphicData>
        </a:graphic>
      </p:graphicFrame>
      <p:pic>
        <p:nvPicPr>
          <p:cNvPr id="10" name="图片 9"/>
          <p:cNvPicPr>
            <a:picLocks noChangeAspect="1"/>
          </p:cNvPicPr>
          <p:nvPr/>
        </p:nvPicPr>
        <p:blipFill>
          <a:blip r:embed="rId3"/>
          <a:srcRect r="40925" b="18030"/>
          <a:stretch>
            <a:fillRect/>
          </a:stretch>
        </p:blipFill>
        <p:spPr>
          <a:xfrm>
            <a:off x="2915816" y="4232221"/>
            <a:ext cx="3600000" cy="267656"/>
          </a:xfrm>
          <a:prstGeom prst="rect">
            <a:avLst/>
          </a:prstGeom>
        </p:spPr>
      </p:pic>
      <p:pic>
        <p:nvPicPr>
          <p:cNvPr id="12" name="图片 11"/>
          <p:cNvPicPr>
            <a:picLocks noChangeAspect="1"/>
          </p:cNvPicPr>
          <p:nvPr/>
        </p:nvPicPr>
        <p:blipFill>
          <a:blip r:embed="rId4"/>
          <a:srcRect l="9994" r="82636" b="8553"/>
          <a:stretch>
            <a:fillRect/>
          </a:stretch>
        </p:blipFill>
        <p:spPr>
          <a:xfrm>
            <a:off x="6534297" y="4207174"/>
            <a:ext cx="432000" cy="272329"/>
          </a:xfrm>
          <a:prstGeom prst="rect">
            <a:avLst/>
          </a:prstGeom>
        </p:spPr>
      </p:pic>
      <p:pic>
        <p:nvPicPr>
          <p:cNvPr id="13" name="图片 12"/>
          <p:cNvPicPr>
            <a:picLocks noChangeAspect="1"/>
          </p:cNvPicPr>
          <p:nvPr/>
        </p:nvPicPr>
        <p:blipFill>
          <a:blip r:embed="rId4"/>
          <a:srcRect l="45617" t="-1" r="37184" b="-23437"/>
          <a:stretch>
            <a:fillRect/>
          </a:stretch>
        </p:blipFill>
        <p:spPr>
          <a:xfrm>
            <a:off x="7035947" y="4213535"/>
            <a:ext cx="1008112" cy="367593"/>
          </a:xfrm>
          <a:prstGeom prst="rect">
            <a:avLst/>
          </a:prstGeom>
        </p:spPr>
      </p:pic>
      <p:graphicFrame>
        <p:nvGraphicFramePr>
          <p:cNvPr id="14" name="Object 2"/>
          <p:cNvGraphicFramePr>
            <a:graphicFrameLocks noChangeAspect="1"/>
          </p:cNvGraphicFramePr>
          <p:nvPr/>
        </p:nvGraphicFramePr>
        <p:xfrm>
          <a:off x="2915816" y="4725144"/>
          <a:ext cx="3780000" cy="304843"/>
        </p:xfrm>
        <a:graphic>
          <a:graphicData uri="http://schemas.openxmlformats.org/presentationml/2006/ole">
            <mc:AlternateContent xmlns:mc="http://schemas.openxmlformats.org/markup-compatibility/2006">
              <mc:Choice xmlns:v="urn:schemas-microsoft-com:vml" Requires="v">
                <p:oleObj spid="_x0000_s5" name="Image" r:id="rId5" imgW="9601200" imgH="774700" progId="">
                  <p:embed/>
                </p:oleObj>
              </mc:Choice>
              <mc:Fallback>
                <p:oleObj name="Image" r:id="rId5" imgW="9601200" imgH="774700"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6" y="4725144"/>
                        <a:ext cx="3780000" cy="304843"/>
                      </a:xfrm>
                      <a:prstGeom prst="rect">
                        <a:avLst/>
                      </a:prstGeom>
                      <a:noFill/>
                      <a:ln>
                        <a:noFill/>
                      </a:ln>
                    </p:spPr>
                  </p:pic>
                </p:oleObj>
              </mc:Fallback>
            </mc:AlternateContent>
          </a:graphicData>
        </a:graphic>
      </p:graphicFrame>
      <p:graphicFrame>
        <p:nvGraphicFramePr>
          <p:cNvPr id="16" name="Object 2"/>
          <p:cNvGraphicFramePr>
            <a:graphicFrameLocks noChangeAspect="1"/>
          </p:cNvGraphicFramePr>
          <p:nvPr/>
        </p:nvGraphicFramePr>
        <p:xfrm>
          <a:off x="2736154" y="5255838"/>
          <a:ext cx="3203998" cy="255978"/>
        </p:xfrm>
        <a:graphic>
          <a:graphicData uri="http://schemas.openxmlformats.org/presentationml/2006/ole">
            <mc:AlternateContent xmlns:mc="http://schemas.openxmlformats.org/markup-compatibility/2006">
              <mc:Choice xmlns:v="urn:schemas-microsoft-com:vml" Requires="v">
                <p:oleObj spid="_x0000_s6" name="Image" r:id="rId7" imgW="8267700" imgH="660400" progId="">
                  <p:embed/>
                </p:oleObj>
              </mc:Choice>
              <mc:Fallback>
                <p:oleObj name="Image" r:id="rId7" imgW="8267700" imgH="660400" progId="">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6154" y="5255838"/>
                        <a:ext cx="3203998" cy="25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4"/>
          <p:cNvGraphicFramePr>
            <a:graphicFrameLocks noChangeAspect="1"/>
          </p:cNvGraphicFramePr>
          <p:nvPr/>
        </p:nvGraphicFramePr>
        <p:xfrm>
          <a:off x="6015887" y="5250142"/>
          <a:ext cx="3132000" cy="248255"/>
        </p:xfrm>
        <a:graphic>
          <a:graphicData uri="http://schemas.openxmlformats.org/presentationml/2006/ole">
            <mc:AlternateContent xmlns:mc="http://schemas.openxmlformats.org/markup-compatibility/2006">
              <mc:Choice xmlns:v="urn:schemas-microsoft-com:vml" Requires="v">
                <p:oleObj spid="_x0000_s7" name="Image" r:id="rId9" imgW="7848600" imgH="622300" progId="">
                  <p:embed/>
                </p:oleObj>
              </mc:Choice>
              <mc:Fallback>
                <p:oleObj name="Image" r:id="rId9" imgW="7848600" imgH="622300" progId="">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5887" y="5250142"/>
                        <a:ext cx="3132000" cy="24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微指令</a:t>
            </a:r>
            <a:endParaRPr lang="zh-CN" altLang="en-US" dirty="0"/>
          </a:p>
        </p:txBody>
      </p:sp>
      <p:sp>
        <p:nvSpPr>
          <p:cNvPr id="78853" name="Rectangle 3"/>
          <p:cNvSpPr>
            <a:spLocks noGrp="1"/>
          </p:cNvSpPr>
          <p:nvPr>
            <p:ph type="body" idx="1"/>
          </p:nvPr>
        </p:nvSpPr>
        <p:spPr/>
        <p:txBody>
          <a:bodyPr/>
          <a:lstStyle/>
          <a:p>
            <a:pPr eaLnBrk="1" hangingPunct="1"/>
            <a:r>
              <a:rPr lang="zh-CN" altLang="en-US" dirty="0"/>
              <a:t>微指令是存储在</a:t>
            </a:r>
            <a:r>
              <a:rPr lang="en-US" altLang="zh-CN" dirty="0"/>
              <a:t>CPU ​</a:t>
            </a:r>
            <a:r>
              <a:rPr lang="en-US" altLang="zh-CN" b="1" dirty="0"/>
              <a:t>​</a:t>
            </a:r>
            <a:r>
              <a:rPr lang="zh-CN" altLang="en-US" b="1" dirty="0"/>
              <a:t>控制存储器​</a:t>
            </a:r>
            <a:r>
              <a:rPr lang="zh-CN" altLang="en-US" dirty="0"/>
              <a:t>​（</a:t>
            </a:r>
            <a:r>
              <a:rPr lang="en-US" altLang="zh-CN" dirty="0"/>
              <a:t>Control Store</a:t>
            </a:r>
            <a:r>
              <a:rPr lang="zh-CN" altLang="en-US" dirty="0"/>
              <a:t>）中的 ​</a:t>
            </a:r>
            <a:r>
              <a:rPr lang="zh-CN" altLang="en-US" b="1" dirty="0"/>
              <a:t>​二进制控制字​</a:t>
            </a:r>
            <a:r>
              <a:rPr lang="zh-CN" altLang="en-US" dirty="0"/>
              <a:t>​，用于生成一组​</a:t>
            </a:r>
            <a:r>
              <a:rPr lang="zh-CN" altLang="en-US" b="1" dirty="0"/>
              <a:t>​并行执行的微操作，在一个机器周期内完成指令执行的一个步骤</a:t>
            </a:r>
            <a:r>
              <a:rPr lang="zh-CN" altLang="en-US" dirty="0"/>
              <a:t>。 </a:t>
            </a:r>
            <a:endParaRPr lang="zh-CN" altLang="en-US"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graphicFrame>
        <p:nvGraphicFramePr>
          <p:cNvPr id="3" name="表格 2"/>
          <p:cNvGraphicFramePr>
            <a:graphicFrameLocks noGrp="1"/>
          </p:cNvGraphicFramePr>
          <p:nvPr/>
        </p:nvGraphicFramePr>
        <p:xfrm>
          <a:off x="1187623" y="2930525"/>
          <a:ext cx="7313440" cy="3602103"/>
        </p:xfrm>
        <a:graphic>
          <a:graphicData uri="http://schemas.openxmlformats.org/drawingml/2006/table">
            <a:tbl>
              <a:tblPr firstRow="1" bandRow="1">
                <a:tableStyleId>{10A1B5D5-9B99-4C35-A422-299274C87663}</a:tableStyleId>
              </a:tblPr>
              <a:tblGrid>
                <a:gridCol w="1080121"/>
                <a:gridCol w="1008112"/>
                <a:gridCol w="3396847"/>
                <a:gridCol w="1828360"/>
              </a:tblGrid>
              <a:tr h="426467">
                <a:tc>
                  <a:txBody>
                    <a:bodyPr/>
                    <a:lstStyle/>
                    <a:p>
                      <a:r>
                        <a:rPr lang="zh-CN" altLang="en-US" dirty="0"/>
                        <a:t>​层级</a:t>
                      </a:r>
                      <a:endParaRPr lang="zh-CN" altLang="en-US" dirty="0"/>
                    </a:p>
                  </a:txBody>
                  <a:tcPr/>
                </a:tc>
                <a:tc>
                  <a:txBody>
                    <a:bodyPr/>
                    <a:lstStyle/>
                    <a:p>
                      <a:r>
                        <a:rPr lang="zh-CN" altLang="en-US" b="1" dirty="0"/>
                        <a:t>​名称​</a:t>
                      </a:r>
                      <a:r>
                        <a:rPr lang="zh-CN" altLang="en-US" dirty="0"/>
                        <a:t>​</a:t>
                      </a:r>
                      <a:endParaRPr lang="zh-CN" altLang="en-US" dirty="0"/>
                    </a:p>
                  </a:txBody>
                  <a:tcPr/>
                </a:tc>
                <a:tc>
                  <a:txBody>
                    <a:bodyPr/>
                    <a:lstStyle/>
                    <a:p>
                      <a:r>
                        <a:rPr lang="zh-CN" altLang="en-US" b="1" dirty="0"/>
                        <a:t>定义​</a:t>
                      </a:r>
                      <a:r>
                        <a:rPr lang="zh-CN" altLang="en-US" dirty="0"/>
                        <a:t>​</a:t>
                      </a:r>
                      <a:endParaRPr lang="zh-CN" altLang="en-US" dirty="0"/>
                    </a:p>
                  </a:txBody>
                  <a:tcPr/>
                </a:tc>
                <a:tc>
                  <a:txBody>
                    <a:bodyPr/>
                    <a:lstStyle/>
                    <a:p>
                      <a:r>
                        <a:rPr lang="zh-CN" altLang="en-US" b="1" dirty="0"/>
                        <a:t>示例​</a:t>
                      </a:r>
                      <a:r>
                        <a:rPr lang="zh-CN" altLang="en-US" dirty="0"/>
                        <a:t>​</a:t>
                      </a:r>
                      <a:endParaRPr lang="zh-CN" altLang="en-US" dirty="0"/>
                    </a:p>
                  </a:txBody>
                  <a:tcPr/>
                </a:tc>
              </a:tr>
              <a:tr h="673418">
                <a:tc>
                  <a:txBody>
                    <a:bodyPr/>
                    <a:lstStyle/>
                    <a:p>
                      <a:pPr marL="0" algn="l" defTabSz="914400" rtl="0" eaLnBrk="1" latinLnBrk="0" hangingPunct="1"/>
                      <a:r>
                        <a:rPr lang="zh-CN" altLang="en-US" sz="1800" kern="1200" dirty="0">
                          <a:solidFill>
                            <a:schemeClr val="dk1"/>
                          </a:solidFill>
                          <a:latin typeface="+mn-lt"/>
                          <a:ea typeface="+mn-ea"/>
                          <a:cs typeface="+mn-cs"/>
                        </a:rPr>
                        <a:t>​最高层​​</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程序</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由多条指令组成的完整任务（如一个</a:t>
                      </a:r>
                      <a:r>
                        <a:rPr lang="en-US" altLang="zh-CN" sz="1800" kern="1200" dirty="0">
                          <a:solidFill>
                            <a:schemeClr val="dk1"/>
                          </a:solidFill>
                          <a:latin typeface="+mn-lt"/>
                          <a:ea typeface="+mn-ea"/>
                          <a:cs typeface="+mn-cs"/>
                        </a:rPr>
                        <a:t>.exe</a:t>
                      </a:r>
                      <a:r>
                        <a:rPr lang="zh-CN" altLang="en-US" sz="1800" kern="1200" dirty="0">
                          <a:solidFill>
                            <a:schemeClr val="dk1"/>
                          </a:solidFill>
                          <a:latin typeface="+mn-lt"/>
                          <a:ea typeface="+mn-ea"/>
                          <a:cs typeface="+mn-cs"/>
                        </a:rPr>
                        <a:t>文件）</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it-IT" altLang="zh-CN" sz="1800" kern="1200" dirty="0">
                          <a:solidFill>
                            <a:schemeClr val="dk1"/>
                          </a:solidFill>
                          <a:latin typeface="+mn-lt"/>
                          <a:ea typeface="+mn-ea"/>
                          <a:cs typeface="+mn-cs"/>
                        </a:rPr>
                        <a:t>printf("Hello");  int a=1;</a:t>
                      </a:r>
                      <a:endParaRPr lang="zh-CN" altLang="en-US" sz="1800" kern="1200" dirty="0">
                        <a:solidFill>
                          <a:schemeClr val="dk1"/>
                        </a:solidFill>
                        <a:latin typeface="+mn-lt"/>
                        <a:ea typeface="+mn-ea"/>
                        <a:cs typeface="+mn-cs"/>
                      </a:endParaRPr>
                    </a:p>
                  </a:txBody>
                  <a:tcPr/>
                </a:tc>
              </a:tr>
              <a:tr h="673418">
                <a:tc>
                  <a:txBody>
                    <a:bodyPr/>
                    <a:lstStyle/>
                    <a:p>
                      <a:pPr marL="0" algn="l" defTabSz="914400" rtl="0" eaLnBrk="1" latinLnBrk="0" hangingPunct="1"/>
                      <a:r>
                        <a:rPr lang="zh-CN" altLang="en-US" sz="1800" kern="1200" dirty="0">
                          <a:solidFill>
                            <a:schemeClr val="dk1"/>
                          </a:solidFill>
                          <a:latin typeface="+mn-lt"/>
                          <a:ea typeface="+mn-ea"/>
                          <a:cs typeface="+mn-cs"/>
                        </a:rPr>
                        <a:t>​高层</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指令</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dk1"/>
                          </a:solidFill>
                          <a:latin typeface="+mn-lt"/>
                          <a:ea typeface="+mn-ea"/>
                          <a:cs typeface="+mn-cs"/>
                        </a:rPr>
                        <a:t>CPU</a:t>
                      </a:r>
                      <a:r>
                        <a:rPr lang="zh-CN" altLang="en-US" sz="1800" kern="1200" dirty="0">
                          <a:solidFill>
                            <a:schemeClr val="dk1"/>
                          </a:solidFill>
                          <a:latin typeface="+mn-lt"/>
                          <a:ea typeface="+mn-ea"/>
                          <a:cs typeface="+mn-cs"/>
                        </a:rPr>
                        <a:t>可直接执行的机器码（如</a:t>
                      </a:r>
                      <a:r>
                        <a:rPr lang="en-US" altLang="zh-CN" sz="1800" kern="1200" dirty="0">
                          <a:solidFill>
                            <a:schemeClr val="dk1"/>
                          </a:solidFill>
                          <a:latin typeface="+mn-lt"/>
                          <a:ea typeface="+mn-ea"/>
                          <a:cs typeface="+mn-cs"/>
                        </a:rPr>
                        <a:t>MOV AX, BX</a:t>
                      </a:r>
                      <a:r>
                        <a:rPr lang="zh-CN" altLang="en-US" sz="1800" kern="1200" dirty="0">
                          <a:solidFill>
                            <a:schemeClr val="dk1"/>
                          </a:solidFill>
                          <a:latin typeface="+mn-lt"/>
                          <a:ea typeface="+mn-ea"/>
                          <a:cs typeface="+mn-cs"/>
                        </a:rPr>
                        <a:t>），程序员可见的最小操作单元。</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dk1"/>
                          </a:solidFill>
                          <a:latin typeface="+mn-lt"/>
                          <a:ea typeface="+mn-ea"/>
                          <a:cs typeface="+mn-cs"/>
                        </a:rPr>
                        <a:t>ADD AX, 1</a:t>
                      </a:r>
                      <a:endParaRPr lang="en-US" altLang="zh-CN" sz="1800" kern="1200" dirty="0">
                        <a:solidFill>
                          <a:schemeClr val="dk1"/>
                        </a:solidFill>
                        <a:latin typeface="+mn-lt"/>
                        <a:ea typeface="+mn-ea"/>
                        <a:cs typeface="+mn-cs"/>
                      </a:endParaRPr>
                    </a:p>
                    <a:p>
                      <a:pPr marL="0" algn="l" defTabSz="914400" rtl="0" eaLnBrk="1" latinLnBrk="0" hangingPunct="1"/>
                      <a:r>
                        <a:rPr lang="zh-CN" altLang="en-US" sz="1800" kern="1200" dirty="0">
                          <a:solidFill>
                            <a:schemeClr val="dk1"/>
                          </a:solidFill>
                          <a:latin typeface="+mn-lt"/>
                          <a:ea typeface="+mn-ea"/>
                          <a:cs typeface="+mn-cs"/>
                        </a:rPr>
                        <a:t>（</a:t>
                      </a:r>
                      <a:r>
                        <a:rPr lang="en-US" altLang="zh-CN" sz="1800" kern="1200" dirty="0">
                          <a:solidFill>
                            <a:schemeClr val="dk1"/>
                          </a:solidFill>
                          <a:latin typeface="+mn-lt"/>
                          <a:ea typeface="+mn-ea"/>
                          <a:cs typeface="+mn-cs"/>
                        </a:rPr>
                        <a:t>16</a:t>
                      </a:r>
                      <a:r>
                        <a:rPr lang="zh-CN" altLang="en-US" sz="1800" kern="1200" dirty="0">
                          <a:solidFill>
                            <a:schemeClr val="dk1"/>
                          </a:solidFill>
                          <a:latin typeface="+mn-lt"/>
                          <a:ea typeface="+mn-ea"/>
                          <a:cs typeface="+mn-cs"/>
                        </a:rPr>
                        <a:t>进制机器码：</a:t>
                      </a:r>
                      <a:r>
                        <a:rPr lang="en-US" altLang="zh-CN" sz="1800" kern="1200" dirty="0">
                          <a:solidFill>
                            <a:schemeClr val="dk1"/>
                          </a:solidFill>
                          <a:latin typeface="+mn-lt"/>
                          <a:ea typeface="+mn-ea"/>
                          <a:cs typeface="+mn-cs"/>
                        </a:rPr>
                        <a:t>83 C0 01</a:t>
                      </a:r>
                      <a:r>
                        <a:rPr lang="zh-CN" altLang="en-US" sz="1800" kern="1200" dirty="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tc>
              </a:tr>
              <a:tr h="673418">
                <a:tc>
                  <a:txBody>
                    <a:bodyPr/>
                    <a:lstStyle/>
                    <a:p>
                      <a:pPr marL="0" algn="l" defTabSz="914400" rtl="0" eaLnBrk="1" latinLnBrk="0" hangingPunct="1"/>
                      <a:r>
                        <a:rPr lang="zh-CN" altLang="en-US" sz="1800" kern="1200" dirty="0">
                          <a:solidFill>
                            <a:schemeClr val="dk1"/>
                          </a:solidFill>
                          <a:latin typeface="+mn-lt"/>
                          <a:ea typeface="+mn-ea"/>
                          <a:cs typeface="+mn-cs"/>
                        </a:rPr>
                        <a:t>底层​​</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微指令</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存储在</a:t>
                      </a:r>
                      <a:r>
                        <a:rPr lang="en-US" altLang="zh-CN" sz="1800" kern="1200" dirty="0">
                          <a:solidFill>
                            <a:schemeClr val="dk1"/>
                          </a:solidFill>
                          <a:latin typeface="+mn-lt"/>
                          <a:ea typeface="+mn-ea"/>
                          <a:cs typeface="+mn-cs"/>
                        </a:rPr>
                        <a:t>CPU</a:t>
                      </a:r>
                      <a:r>
                        <a:rPr lang="zh-CN" altLang="en-US" sz="1800" kern="1200" dirty="0">
                          <a:solidFill>
                            <a:schemeClr val="dk1"/>
                          </a:solidFill>
                          <a:latin typeface="+mn-lt"/>
                          <a:ea typeface="+mn-ea"/>
                          <a:cs typeface="+mn-cs"/>
                        </a:rPr>
                        <a:t>内部的低层控制命令，将指令拆解为硬件可执行的步骤。</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取指令</a:t>
                      </a:r>
                      <a:endParaRPr lang="en-US" altLang="zh-CN" sz="1800" kern="1200" dirty="0">
                        <a:solidFill>
                          <a:schemeClr val="dk1"/>
                        </a:solidFill>
                        <a:latin typeface="+mn-lt"/>
                        <a:ea typeface="+mn-ea"/>
                        <a:cs typeface="+mn-cs"/>
                      </a:endParaRPr>
                    </a:p>
                    <a:p>
                      <a:pPr marL="0" algn="l" defTabSz="914400" rtl="0" eaLnBrk="1" latinLnBrk="0" hangingPunct="1"/>
                      <a:r>
                        <a:rPr lang="zh-CN" altLang="en-US" sz="1800" kern="1200" dirty="0">
                          <a:solidFill>
                            <a:schemeClr val="dk1"/>
                          </a:solidFill>
                          <a:latin typeface="+mn-lt"/>
                          <a:ea typeface="+mn-ea"/>
                          <a:cs typeface="+mn-cs"/>
                        </a:rPr>
                        <a:t>计算有效地址</a:t>
                      </a:r>
                      <a:endParaRPr lang="zh-CN" altLang="en-US" sz="1800" kern="1200" dirty="0">
                        <a:solidFill>
                          <a:schemeClr val="dk1"/>
                        </a:solidFill>
                        <a:latin typeface="+mn-lt"/>
                        <a:ea typeface="+mn-ea"/>
                        <a:cs typeface="+mn-cs"/>
                      </a:endParaRPr>
                    </a:p>
                  </a:txBody>
                  <a:tcPr/>
                </a:tc>
              </a:tr>
              <a:tr h="673418">
                <a:tc>
                  <a:txBody>
                    <a:bodyPr/>
                    <a:lstStyle/>
                    <a:p>
                      <a:pPr marL="0" algn="l" defTabSz="914400" rtl="0" eaLnBrk="1" latinLnBrk="0" hangingPunct="1"/>
                      <a:r>
                        <a:rPr lang="zh-CN" altLang="en-US" sz="1800" kern="1200" dirty="0">
                          <a:solidFill>
                            <a:schemeClr val="dk1"/>
                          </a:solidFill>
                          <a:latin typeface="+mn-lt"/>
                          <a:ea typeface="+mn-ea"/>
                          <a:cs typeface="+mn-cs"/>
                        </a:rPr>
                        <a:t>最底层​​</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微操作</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zh-CN" altLang="en-US" sz="1800" kern="1200" dirty="0">
                          <a:solidFill>
                            <a:schemeClr val="dk1"/>
                          </a:solidFill>
                          <a:latin typeface="+mn-lt"/>
                          <a:ea typeface="+mn-ea"/>
                          <a:cs typeface="+mn-cs"/>
                        </a:rPr>
                        <a:t>硬件电路的最小动作（如寄存器加载、</a:t>
                      </a:r>
                      <a:r>
                        <a:rPr lang="en-US" altLang="zh-CN" sz="1800" kern="1200" dirty="0">
                          <a:solidFill>
                            <a:schemeClr val="dk1"/>
                          </a:solidFill>
                          <a:latin typeface="+mn-lt"/>
                          <a:ea typeface="+mn-ea"/>
                          <a:cs typeface="+mn-cs"/>
                        </a:rPr>
                        <a:t>ALU</a:t>
                      </a:r>
                      <a:r>
                        <a:rPr lang="zh-CN" altLang="en-US" sz="1800" kern="1200" dirty="0">
                          <a:solidFill>
                            <a:schemeClr val="dk1"/>
                          </a:solidFill>
                          <a:latin typeface="+mn-lt"/>
                          <a:ea typeface="+mn-ea"/>
                          <a:cs typeface="+mn-cs"/>
                        </a:rPr>
                        <a:t>使能），由微指令生成。</a:t>
                      </a:r>
                      <a:endParaRPr lang="zh-CN" alt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dk1"/>
                          </a:solidFill>
                          <a:latin typeface="+mn-lt"/>
                          <a:ea typeface="+mn-ea"/>
                          <a:cs typeface="+mn-cs"/>
                        </a:rPr>
                        <a:t>PC→AB</a:t>
                      </a:r>
                      <a:endParaRPr lang="en-US" altLang="zh-CN" sz="1800" kern="1200" dirty="0">
                        <a:solidFill>
                          <a:schemeClr val="dk1"/>
                        </a:solidFill>
                        <a:latin typeface="+mn-lt"/>
                        <a:ea typeface="+mn-ea"/>
                        <a:cs typeface="+mn-cs"/>
                      </a:endParaRPr>
                    </a:p>
                    <a:p>
                      <a:pPr marL="0" algn="l" defTabSz="914400" rtl="0" eaLnBrk="1" latinLnBrk="0" hangingPunct="1"/>
                      <a:r>
                        <a:rPr lang="en-US" altLang="zh-CN" sz="1800" kern="1200" dirty="0">
                          <a:solidFill>
                            <a:schemeClr val="dk1"/>
                          </a:solidFill>
                          <a:latin typeface="+mn-lt"/>
                          <a:ea typeface="+mn-ea"/>
                          <a:cs typeface="+mn-cs"/>
                        </a:rPr>
                        <a:t>DB→IR</a:t>
                      </a:r>
                      <a:endParaRPr lang="zh-CN" altLang="en-US" sz="1800" kern="1200" dirty="0">
                        <a:solidFill>
                          <a:schemeClr val="dk1"/>
                        </a:solidFill>
                        <a:latin typeface="+mn-lt"/>
                        <a:ea typeface="+mn-ea"/>
                        <a:cs typeface="+mn-cs"/>
                      </a:endParaRPr>
                    </a:p>
                  </a:txBody>
                  <a:tcPr/>
                </a:tc>
              </a:tr>
            </a:tbl>
          </a:graphicData>
        </a:graphic>
      </p:graphicFrame>
    </p:spTree>
  </p:cSld>
  <p:clrMapOvr>
    <a:masterClrMapping/>
  </p:clrMapOvr>
  <p:transition>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微程序</a:t>
            </a:r>
            <a:endParaRPr lang="zh-CN" altLang="en-US" dirty="0"/>
          </a:p>
        </p:txBody>
      </p:sp>
      <p:sp>
        <p:nvSpPr>
          <p:cNvPr id="103427" name="Rectangle 3"/>
          <p:cNvSpPr>
            <a:spLocks noGrp="1" noChangeArrowheads="1"/>
          </p:cNvSpPr>
          <p:nvPr>
            <p:ph type="body" idx="1"/>
          </p:nvPr>
        </p:nvSpPr>
        <p:spPr>
          <a:xfrm>
            <a:off x="457200" y="1600200"/>
            <a:ext cx="8229600" cy="4924425"/>
          </a:xfrm>
        </p:spPr>
        <p:txBody>
          <a:bodyPr rtlCol="0">
            <a:normAutofit lnSpcReduction="10000"/>
          </a:bodyPr>
          <a:lstStyle/>
          <a:p>
            <a:pPr eaLnBrk="1" fontAlgn="auto" hangingPunct="1">
              <a:lnSpc>
                <a:spcPct val="90000"/>
              </a:lnSpc>
              <a:spcAft>
                <a:spcPts val="0"/>
              </a:spcAft>
              <a:defRPr/>
            </a:pPr>
            <a:r>
              <a:rPr lang="zh-CN" altLang="en-US" sz="2800" dirty="0"/>
              <a:t>微程序：</a:t>
            </a:r>
            <a:endParaRPr lang="zh-CN" altLang="en-US" sz="2800" dirty="0"/>
          </a:p>
          <a:p>
            <a:pPr marL="484505" lvl="1" eaLnBrk="1" fontAlgn="auto" hangingPunct="1">
              <a:lnSpc>
                <a:spcPct val="90000"/>
              </a:lnSpc>
              <a:spcAft>
                <a:spcPct val="30000"/>
              </a:spcAft>
              <a:defRPr/>
            </a:pPr>
            <a:r>
              <a:rPr lang="zh-CN" altLang="en-US" sz="2400" dirty="0"/>
              <a:t>计算机的程序由指令序列构成，而计算机每条指令的功能均由微指令序列解释完成，这些微指令序列的集合就叫做微程序。</a:t>
            </a:r>
            <a:endParaRPr lang="zh-CN" altLang="en-US" sz="2400" dirty="0"/>
          </a:p>
          <a:p>
            <a:pPr marL="255905" lvl="1" eaLnBrk="1" fontAlgn="auto" hangingPunct="1">
              <a:lnSpc>
                <a:spcPct val="90000"/>
              </a:lnSpc>
              <a:spcAft>
                <a:spcPts val="0"/>
              </a:spcAft>
              <a:buSzPct val="70000"/>
              <a:buFont typeface="Wingdings" panose="05000000000000000000" pitchFamily="2" charset="2"/>
              <a:buChar char="p"/>
              <a:defRPr/>
            </a:pPr>
            <a:r>
              <a:rPr lang="zh-CN" altLang="en-US" sz="2800" b="1" dirty="0"/>
              <a:t>控制存储器</a:t>
            </a:r>
            <a:r>
              <a:rPr lang="zh-CN" altLang="en-US" sz="2800" dirty="0"/>
              <a:t>：</a:t>
            </a:r>
            <a:r>
              <a:rPr lang="zh-CN" altLang="en-US" sz="2400" dirty="0"/>
              <a:t>控制存储器可以用只读存储器实现。</a:t>
            </a:r>
            <a:endParaRPr lang="zh-CN" altLang="en-US" sz="2800" dirty="0"/>
          </a:p>
          <a:p>
            <a:pPr marL="484505" lvl="1" eaLnBrk="1" fontAlgn="auto" hangingPunct="1">
              <a:lnSpc>
                <a:spcPct val="90000"/>
              </a:lnSpc>
              <a:spcAft>
                <a:spcPts val="0"/>
              </a:spcAft>
              <a:defRPr/>
            </a:pPr>
            <a:r>
              <a:rPr lang="zh-CN" altLang="en-US" sz="2400" dirty="0">
                <a:solidFill>
                  <a:srgbClr val="FF0000"/>
                </a:solidFill>
              </a:rPr>
              <a:t>微程序存放在控制存储器中</a:t>
            </a:r>
            <a:r>
              <a:rPr lang="zh-CN" altLang="en-US" sz="2400" dirty="0"/>
              <a:t>，由于该存储器主要存放控制命令</a:t>
            </a:r>
            <a:r>
              <a:rPr lang="en-US" altLang="zh-CN" sz="2400" dirty="0"/>
              <a:t>(</a:t>
            </a:r>
            <a:r>
              <a:rPr lang="zh-CN" altLang="en-US" sz="2400" dirty="0"/>
              <a:t>信号</a:t>
            </a:r>
            <a:r>
              <a:rPr lang="en-US" altLang="zh-CN" sz="2400" dirty="0"/>
              <a:t>)</a:t>
            </a:r>
            <a:r>
              <a:rPr lang="zh-CN" altLang="en-US" sz="2400" dirty="0"/>
              <a:t>与下一条执行的微指令地址</a:t>
            </a:r>
            <a:r>
              <a:rPr lang="en-US" altLang="zh-CN" sz="2400" dirty="0"/>
              <a:t>(</a:t>
            </a:r>
            <a:r>
              <a:rPr lang="zh-CN" altLang="en-US" sz="2400" dirty="0"/>
              <a:t>简称为下址</a:t>
            </a:r>
            <a:r>
              <a:rPr lang="en-US" altLang="zh-CN" sz="2400" dirty="0"/>
              <a:t>)</a:t>
            </a:r>
            <a:r>
              <a:rPr lang="zh-CN" altLang="en-US" sz="2400" dirty="0"/>
              <a:t>，所以被叫做控制存储器。</a:t>
            </a:r>
            <a:endParaRPr lang="zh-CN" altLang="en-US" sz="2400" dirty="0"/>
          </a:p>
          <a:p>
            <a:pPr marL="484505" lvl="1" eaLnBrk="1" fontAlgn="auto" hangingPunct="1">
              <a:lnSpc>
                <a:spcPct val="90000"/>
              </a:lnSpc>
              <a:spcAft>
                <a:spcPts val="0"/>
              </a:spcAft>
              <a:defRPr/>
            </a:pPr>
            <a:r>
              <a:rPr lang="zh-CN" altLang="en-US" sz="2400" dirty="0"/>
              <a:t>由于机器内控制信号数量比较多，再加上决定下址的地址码有一定宽度，所以控制存储器的字长比机器字长要长的多。</a:t>
            </a:r>
            <a:endParaRPr lang="zh-CN" altLang="en-US" sz="24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en-US" altLang="zh-CN"/>
              <a:t>CPU</a:t>
            </a:r>
            <a:r>
              <a:rPr lang="zh-CN" altLang="en-US"/>
              <a:t>逻辑框图</a:t>
            </a:r>
            <a:endParaRPr lang="zh-CN" altLang="en-US"/>
          </a:p>
        </p:txBody>
      </p:sp>
      <p:graphicFrame>
        <p:nvGraphicFramePr>
          <p:cNvPr id="80901" name="Object 2"/>
          <p:cNvGraphicFramePr>
            <a:graphicFrameLocks noGrp="1" noChangeAspect="1"/>
          </p:cNvGraphicFramePr>
          <p:nvPr>
            <p:ph idx="1"/>
          </p:nvPr>
        </p:nvGraphicFramePr>
        <p:xfrm>
          <a:off x="107950" y="1274763"/>
          <a:ext cx="8964613" cy="5538787"/>
        </p:xfrm>
        <a:graphic>
          <a:graphicData uri="http://schemas.openxmlformats.org/presentationml/2006/ole">
            <mc:AlternateContent xmlns:mc="http://schemas.openxmlformats.org/markup-compatibility/2006">
              <mc:Choice xmlns:v="urn:schemas-microsoft-com:vml" Requires="v">
                <p:oleObj spid="_x0000_s2" name="Image" r:id="rId1" imgW="27089100" imgH="16738600" progId="">
                  <p:embed/>
                </p:oleObj>
              </mc:Choice>
              <mc:Fallback>
                <p:oleObj name="Image" r:id="rId1" imgW="27089100" imgH="167386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74763"/>
                        <a:ext cx="8964613"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2"/>
          <p:cNvGraphicFramePr>
            <a:graphicFrameLocks noChangeAspect="1"/>
          </p:cNvGraphicFramePr>
          <p:nvPr/>
        </p:nvGraphicFramePr>
        <p:xfrm>
          <a:off x="142875" y="333375"/>
          <a:ext cx="8964613" cy="6348413"/>
        </p:xfrm>
        <a:graphic>
          <a:graphicData uri="http://schemas.openxmlformats.org/presentationml/2006/ole">
            <mc:AlternateContent xmlns:mc="http://schemas.openxmlformats.org/markup-compatibility/2006">
              <mc:Choice xmlns:v="urn:schemas-microsoft-com:vml" Requires="v">
                <p:oleObj spid="_x0000_s2" name="Image" r:id="rId1" imgW="22186900" imgH="15709900" progId="">
                  <p:embed/>
                </p:oleObj>
              </mc:Choice>
              <mc:Fallback>
                <p:oleObj name="Image" r:id="rId1" imgW="22186900" imgH="15709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33375"/>
                        <a:ext cx="8964613" cy="634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07B4157D-3BF5-4132-89A3-F225299FB4B0}" type="slidenum">
              <a:rPr lang="zh-CN" altLang="en-US" smtClean="0"/>
            </a:fld>
            <a:endParaRPr lang="zh-CN" altLang="en-US"/>
          </a:p>
        </p:txBody>
      </p:sp>
    </p:spTree>
  </p:cSld>
  <p:clrMapOvr>
    <a:masterClrMapping/>
  </p:clrMapOvr>
  <p:transition>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加法指令微程序</a:t>
            </a:r>
            <a:r>
              <a:rPr lang="en-US" altLang="zh-CN" dirty="0"/>
              <a:t>1</a:t>
            </a:r>
            <a:endParaRPr lang="zh-CN" altLang="en-US" dirty="0"/>
          </a:p>
        </p:txBody>
      </p:sp>
      <p:sp>
        <p:nvSpPr>
          <p:cNvPr id="6" name="内容占位符 5"/>
          <p:cNvSpPr>
            <a:spLocks noGrp="1"/>
          </p:cNvSpPr>
          <p:nvPr>
            <p:ph idx="1"/>
          </p:nvPr>
        </p:nvSpPr>
        <p:spPr>
          <a:xfrm>
            <a:off x="214313" y="1500188"/>
            <a:ext cx="8858250" cy="4714875"/>
          </a:xfrm>
        </p:spPr>
        <p:txBody>
          <a:bodyPr rtlCol="0">
            <a:normAutofit fontScale="92500"/>
          </a:bodyPr>
          <a:lstStyle/>
          <a:p>
            <a:pPr eaLnBrk="1" fontAlgn="auto" hangingPunct="1">
              <a:spcAft>
                <a:spcPts val="0"/>
              </a:spcAft>
              <a:defRPr/>
            </a:pPr>
            <a:r>
              <a:rPr lang="zh-CN" altLang="en-US" dirty="0"/>
              <a:t>加法指令由四条微指令（取指、计算地址、取数、加法运算并存结果）解释执行，</a:t>
            </a:r>
            <a:r>
              <a:rPr lang="zh-CN" altLang="en-US" dirty="0">
                <a:solidFill>
                  <a:srgbClr val="FF0000"/>
                </a:solidFill>
              </a:rPr>
              <a:t>一条微指令中的所有控制信号是同时发出的</a:t>
            </a:r>
            <a:r>
              <a:rPr lang="zh-CN" altLang="en-US" dirty="0"/>
              <a:t>。</a:t>
            </a:r>
            <a:endParaRPr lang="en-US" altLang="zh-CN" dirty="0"/>
          </a:p>
          <a:p>
            <a:pPr eaLnBrk="1" fontAlgn="auto" hangingPunct="1">
              <a:spcAft>
                <a:spcPts val="0"/>
              </a:spcAft>
              <a:defRPr/>
            </a:pPr>
            <a:r>
              <a:rPr lang="zh-CN" altLang="en-US" dirty="0"/>
              <a:t>每条微指令所需的控制信号如下：</a:t>
            </a:r>
            <a:endParaRPr lang="zh-CN" altLang="en-US" dirty="0"/>
          </a:p>
          <a:p>
            <a:pPr eaLnBrk="1" fontAlgn="auto" hangingPunct="1">
              <a:spcAft>
                <a:spcPts val="0"/>
              </a:spcAft>
              <a:defRPr/>
            </a:pPr>
            <a:r>
              <a:rPr lang="en-US" altLang="zh-CN" dirty="0"/>
              <a:t>(1) </a:t>
            </a:r>
            <a:r>
              <a:rPr lang="zh-CN" altLang="en-US" dirty="0">
                <a:solidFill>
                  <a:srgbClr val="FF0000"/>
                </a:solidFill>
              </a:rPr>
              <a:t>取指微指令</a:t>
            </a:r>
            <a:endParaRPr lang="zh-CN" altLang="en-US" dirty="0">
              <a:solidFill>
                <a:srgbClr val="FF0000"/>
              </a:solidFill>
            </a:endParaRPr>
          </a:p>
          <a:p>
            <a:pPr marL="484505" lvl="1" eaLnBrk="1" fontAlgn="auto" hangingPunct="1">
              <a:spcAft>
                <a:spcPts val="0"/>
              </a:spcAft>
              <a:defRPr/>
            </a:pPr>
            <a:r>
              <a:rPr lang="en-US" altLang="zh-CN" sz="2400" dirty="0"/>
              <a:t>① </a:t>
            </a:r>
            <a:r>
              <a:rPr lang="zh-CN" altLang="en-US" sz="2400" dirty="0"/>
              <a:t>指令地址送地址总线：</a:t>
            </a:r>
            <a:r>
              <a:rPr lang="en-US" altLang="zh-CN" sz="2400" dirty="0"/>
              <a:t>PC→AB(1)</a:t>
            </a:r>
            <a:endParaRPr lang="en-US" altLang="zh-CN" sz="2400" dirty="0"/>
          </a:p>
          <a:p>
            <a:pPr marL="484505" lvl="1" eaLnBrk="1" fontAlgn="auto" hangingPunct="1">
              <a:spcAft>
                <a:spcPts val="0"/>
              </a:spcAft>
              <a:defRPr/>
            </a:pPr>
            <a:r>
              <a:rPr lang="en-US" altLang="zh-CN" sz="2400" dirty="0"/>
              <a:t>② </a:t>
            </a:r>
            <a:r>
              <a:rPr lang="zh-CN" altLang="en-US" sz="2400" dirty="0"/>
              <a:t>发访存控制命令：</a:t>
            </a:r>
            <a:r>
              <a:rPr lang="en-US" altLang="zh-CN" sz="2400" dirty="0"/>
              <a:t>ADS(21)</a:t>
            </a:r>
            <a:r>
              <a:rPr lang="zh-CN" altLang="en-US" sz="2400" dirty="0"/>
              <a:t>，</a:t>
            </a:r>
            <a:r>
              <a:rPr lang="en-US" altLang="zh-CN" sz="2400" dirty="0"/>
              <a:t>M</a:t>
            </a:r>
            <a:r>
              <a:rPr lang="zh-CN" altLang="en-US" sz="2400" dirty="0"/>
              <a:t>／</a:t>
            </a:r>
            <a:r>
              <a:rPr lang="en-US" altLang="zh-CN" sz="2400" dirty="0"/>
              <a:t>IO#</a:t>
            </a:r>
            <a:r>
              <a:rPr lang="zh-CN" altLang="en-US" sz="2400" dirty="0"/>
              <a:t>＝</a:t>
            </a:r>
            <a:r>
              <a:rPr lang="en-US" altLang="zh-CN" sz="2400" dirty="0"/>
              <a:t>1(22)</a:t>
            </a:r>
            <a:r>
              <a:rPr lang="zh-CN" altLang="en-US" sz="2400" dirty="0"/>
              <a:t>，</a:t>
            </a:r>
            <a:r>
              <a:rPr lang="en-US" altLang="zh-CN" sz="2400" dirty="0"/>
              <a:t>W</a:t>
            </a:r>
            <a:r>
              <a:rPr lang="zh-CN" altLang="en-US" sz="2400" dirty="0"/>
              <a:t>／</a:t>
            </a:r>
            <a:r>
              <a:rPr lang="en-US" altLang="zh-CN" sz="2400" dirty="0"/>
              <a:t>R#</a:t>
            </a:r>
            <a:r>
              <a:rPr lang="zh-CN" altLang="en-US" sz="2400" dirty="0"/>
              <a:t>＝</a:t>
            </a:r>
            <a:r>
              <a:rPr lang="en-US" altLang="zh-CN" sz="2400" dirty="0"/>
              <a:t>0(23)</a:t>
            </a:r>
            <a:r>
              <a:rPr lang="zh-CN" altLang="en-US" sz="2400" dirty="0"/>
              <a:t>。从存储器取指令送数据总线。</a:t>
            </a:r>
            <a:endParaRPr lang="zh-CN" altLang="en-US" sz="2400" dirty="0"/>
          </a:p>
          <a:p>
            <a:pPr marL="484505" lvl="1" eaLnBrk="1" fontAlgn="auto" hangingPunct="1">
              <a:spcAft>
                <a:spcPts val="0"/>
              </a:spcAft>
              <a:defRPr/>
            </a:pPr>
            <a:r>
              <a:rPr lang="en-US" altLang="zh-CN" sz="2400" dirty="0"/>
              <a:t>③ </a:t>
            </a:r>
            <a:r>
              <a:rPr lang="zh-CN" altLang="en-US" sz="2400" dirty="0"/>
              <a:t>指令送指令寄存器：</a:t>
            </a:r>
            <a:r>
              <a:rPr lang="en-US" altLang="zh-CN" sz="2400" dirty="0"/>
              <a:t>DB→IR(5)</a:t>
            </a:r>
            <a:endParaRPr lang="en-US" altLang="zh-CN" sz="2400" dirty="0"/>
          </a:p>
          <a:p>
            <a:pPr marL="484505" lvl="1" eaLnBrk="1" fontAlgn="auto" hangingPunct="1">
              <a:spcAft>
                <a:spcPts val="0"/>
              </a:spcAft>
              <a:defRPr/>
            </a:pPr>
            <a:r>
              <a:rPr lang="en-US" altLang="zh-CN" sz="2400" dirty="0"/>
              <a:t>④ </a:t>
            </a:r>
            <a:r>
              <a:rPr lang="zh-CN" altLang="en-US" sz="2400" dirty="0"/>
              <a:t>程序计数器</a:t>
            </a:r>
            <a:r>
              <a:rPr lang="en-US" altLang="zh-CN" sz="2400" dirty="0"/>
              <a:t>+1</a:t>
            </a:r>
            <a:r>
              <a:rPr lang="zh-CN" altLang="en-US" sz="2400" dirty="0"/>
              <a:t>：</a:t>
            </a:r>
            <a:r>
              <a:rPr lang="en-US" altLang="zh-CN" sz="2400" dirty="0"/>
              <a:t>PC+1(3)</a:t>
            </a:r>
            <a:endParaRPr lang="zh-CN" altLang="en-US" dirty="0"/>
          </a:p>
        </p:txBody>
      </p:sp>
      <p:sp>
        <p:nvSpPr>
          <p:cNvPr id="8295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DF360C-6C35-49C6-8F32-04D82673A410}"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加法指令微程序</a:t>
            </a:r>
            <a:r>
              <a:rPr lang="en-US" altLang="zh-CN" dirty="0"/>
              <a:t>2</a:t>
            </a:r>
            <a:endParaRPr lang="zh-CN" altLang="en-US" dirty="0"/>
          </a:p>
        </p:txBody>
      </p:sp>
      <p:sp>
        <p:nvSpPr>
          <p:cNvPr id="83973" name="内容占位符 5"/>
          <p:cNvSpPr>
            <a:spLocks noGrp="1"/>
          </p:cNvSpPr>
          <p:nvPr>
            <p:ph idx="1"/>
          </p:nvPr>
        </p:nvSpPr>
        <p:spPr/>
        <p:txBody>
          <a:bodyPr/>
          <a:lstStyle/>
          <a:p>
            <a:pPr eaLnBrk="1" hangingPunct="1"/>
            <a:r>
              <a:rPr lang="en-US" altLang="zh-CN"/>
              <a:t>(2) </a:t>
            </a:r>
            <a:r>
              <a:rPr lang="zh-CN" altLang="en-US">
                <a:solidFill>
                  <a:srgbClr val="FF0000"/>
                </a:solidFill>
              </a:rPr>
              <a:t>计算地址微指令</a:t>
            </a:r>
            <a:endParaRPr lang="zh-CN" altLang="en-US">
              <a:solidFill>
                <a:srgbClr val="FF0000"/>
              </a:solidFill>
            </a:endParaRPr>
          </a:p>
          <a:p>
            <a:pPr lvl="1" eaLnBrk="1" hangingPunct="1"/>
            <a:r>
              <a:rPr lang="en-US" altLang="zh-CN" sz="2400"/>
              <a:t>① </a:t>
            </a:r>
            <a:r>
              <a:rPr lang="zh-CN" altLang="en-US" sz="2400"/>
              <a:t>取两个源操作数</a:t>
            </a:r>
            <a:r>
              <a:rPr lang="en-US" altLang="zh-CN" sz="2400"/>
              <a:t>(</a:t>
            </a:r>
            <a:r>
              <a:rPr lang="zh-CN" altLang="en-US" sz="2400"/>
              <a:t>计算地址用</a:t>
            </a:r>
            <a:r>
              <a:rPr lang="en-US" altLang="zh-CN" sz="2400"/>
              <a:t>)</a:t>
            </a:r>
            <a:r>
              <a:rPr lang="zh-CN" altLang="en-US" sz="2400"/>
              <a:t>：</a:t>
            </a:r>
            <a:r>
              <a:rPr lang="en-US" altLang="zh-CN" sz="2400"/>
              <a:t>rs1→GR(8)</a:t>
            </a:r>
            <a:r>
              <a:rPr lang="zh-CN" altLang="en-US" sz="2400"/>
              <a:t>，</a:t>
            </a:r>
            <a:r>
              <a:rPr lang="en-US" altLang="zh-CN" sz="2400"/>
              <a:t>(rs1)→ALU(10)</a:t>
            </a:r>
            <a:r>
              <a:rPr lang="zh-CN" altLang="en-US" sz="2400"/>
              <a:t>，</a:t>
            </a:r>
            <a:r>
              <a:rPr lang="en-US" altLang="zh-CN" sz="2400"/>
              <a:t>disp→ALU(4)</a:t>
            </a:r>
            <a:r>
              <a:rPr lang="zh-CN" altLang="en-US" sz="2400"/>
              <a:t>。</a:t>
            </a:r>
            <a:endParaRPr lang="zh-CN" altLang="en-US" sz="2400"/>
          </a:p>
          <a:p>
            <a:pPr lvl="1" eaLnBrk="1" hangingPunct="1"/>
            <a:r>
              <a:rPr lang="en-US" altLang="zh-CN" sz="2400"/>
              <a:t>② </a:t>
            </a:r>
            <a:r>
              <a:rPr lang="zh-CN" altLang="en-US" sz="2400"/>
              <a:t>加法运算：</a:t>
            </a:r>
            <a:r>
              <a:rPr lang="zh-CN" altLang="en-US" sz="2400">
                <a:latin typeface="Arial" panose="020B0604020202020204" pitchFamily="34" charset="0"/>
              </a:rPr>
              <a:t>“</a:t>
            </a:r>
            <a:r>
              <a:rPr lang="en-US" altLang="zh-CN" sz="2400"/>
              <a:t>+</a:t>
            </a:r>
            <a:r>
              <a:rPr lang="en-US" altLang="zh-CN" sz="2400">
                <a:latin typeface="Arial" panose="020B0604020202020204" pitchFamily="34" charset="0"/>
              </a:rPr>
              <a:t>”</a:t>
            </a:r>
            <a:r>
              <a:rPr lang="en-US" altLang="zh-CN" sz="2400"/>
              <a:t>(13)</a:t>
            </a:r>
            <a:r>
              <a:rPr lang="zh-CN" altLang="en-US" sz="2400"/>
              <a:t>。</a:t>
            </a:r>
            <a:endParaRPr lang="zh-CN" altLang="en-US" sz="2400"/>
          </a:p>
          <a:p>
            <a:pPr lvl="1" eaLnBrk="1" hangingPunct="1"/>
            <a:r>
              <a:rPr lang="en-US" altLang="zh-CN" sz="2400"/>
              <a:t>③ </a:t>
            </a:r>
            <a:r>
              <a:rPr lang="zh-CN" altLang="en-US" sz="2400"/>
              <a:t>有效地址送地址寄存器：</a:t>
            </a:r>
            <a:r>
              <a:rPr lang="en-US" altLang="zh-CN" sz="2400"/>
              <a:t>ALU→AR(19)</a:t>
            </a:r>
            <a:r>
              <a:rPr lang="zh-CN" altLang="en-US" sz="2400"/>
              <a:t>。</a:t>
            </a:r>
            <a:endParaRPr lang="zh-CN" altLang="en-US" sz="2400"/>
          </a:p>
          <a:p>
            <a:pPr eaLnBrk="1" hangingPunct="1"/>
            <a:endParaRPr lang="zh-CN" altLang="en-US">
              <a:solidFill>
                <a:srgbClr val="800000"/>
              </a:solidFill>
            </a:endParaRPr>
          </a:p>
          <a:p>
            <a:pPr eaLnBrk="1" hangingPunct="1"/>
            <a:endParaRPr lang="zh-CN" altLang="en-US"/>
          </a:p>
        </p:txBody>
      </p:sp>
      <p:sp>
        <p:nvSpPr>
          <p:cNvPr id="8397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E18A3C-5FAA-4199-B918-FF9C5B00F8E3}"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的厂商</a:t>
            </a:r>
            <a:endParaRPr lang="zh-CN" altLang="en-US" dirty="0"/>
          </a:p>
        </p:txBody>
      </p:sp>
      <p:sp>
        <p:nvSpPr>
          <p:cNvPr id="3" name="内容占位符 2"/>
          <p:cNvSpPr>
            <a:spLocks noGrp="1"/>
          </p:cNvSpPr>
          <p:nvPr>
            <p:ph idx="1"/>
          </p:nvPr>
        </p:nvSpPr>
        <p:spPr>
          <a:xfrm>
            <a:off x="714375" y="1357313"/>
            <a:ext cx="7929563" cy="5214937"/>
          </a:xfrm>
        </p:spPr>
        <p:txBody>
          <a:bodyPr rtlCol="0">
            <a:normAutofit fontScale="92500" lnSpcReduction="20000"/>
          </a:bodyPr>
          <a:lstStyle/>
          <a:p>
            <a:pPr eaLnBrk="1" fontAlgn="auto" hangingPunct="1">
              <a:spcAft>
                <a:spcPts val="0"/>
              </a:spcAft>
              <a:defRPr/>
            </a:pPr>
            <a:r>
              <a:rPr lang="en-US" dirty="0"/>
              <a:t>Intel</a:t>
            </a:r>
            <a:r>
              <a:rPr lang="zh-CN" altLang="en-US" dirty="0"/>
              <a:t>公司</a:t>
            </a:r>
            <a:endParaRPr lang="en-US" altLang="zh-CN" dirty="0"/>
          </a:p>
          <a:p>
            <a:pPr eaLnBrk="1" fontAlgn="auto" hangingPunct="1">
              <a:spcAft>
                <a:spcPts val="0"/>
              </a:spcAft>
              <a:defRPr/>
            </a:pPr>
            <a:r>
              <a:rPr lang="en-US" dirty="0"/>
              <a:t>AMD</a:t>
            </a:r>
            <a:r>
              <a:rPr lang="zh-CN" altLang="en-US" dirty="0"/>
              <a:t>公司</a:t>
            </a:r>
            <a:endParaRPr lang="en-US" altLang="zh-CN" dirty="0"/>
          </a:p>
          <a:p>
            <a:pPr eaLnBrk="1" fontAlgn="auto" hangingPunct="1">
              <a:spcAft>
                <a:spcPts val="0"/>
              </a:spcAft>
              <a:defRPr/>
            </a:pPr>
            <a:r>
              <a:rPr lang="en-US" dirty="0"/>
              <a:t>IBM</a:t>
            </a:r>
            <a:r>
              <a:rPr lang="zh-CN" altLang="en-US" dirty="0"/>
              <a:t>和</a:t>
            </a:r>
            <a:r>
              <a:rPr lang="en-US" dirty="0"/>
              <a:t>Cyrix</a:t>
            </a:r>
            <a:endParaRPr lang="en-US" dirty="0"/>
          </a:p>
          <a:p>
            <a:pPr eaLnBrk="1" fontAlgn="auto" hangingPunct="1">
              <a:spcAft>
                <a:spcPts val="0"/>
              </a:spcAft>
              <a:defRPr/>
            </a:pPr>
            <a:r>
              <a:rPr lang="en-US" dirty="0"/>
              <a:t>IDT</a:t>
            </a:r>
            <a:r>
              <a:rPr lang="zh-CN" altLang="en-US" dirty="0"/>
              <a:t>公司</a:t>
            </a:r>
            <a:endParaRPr lang="en-US" altLang="zh-CN" dirty="0"/>
          </a:p>
          <a:p>
            <a:pPr eaLnBrk="1" fontAlgn="auto" hangingPunct="1">
              <a:spcAft>
                <a:spcPts val="0"/>
              </a:spcAft>
              <a:defRPr/>
            </a:pPr>
            <a:r>
              <a:rPr lang="en-US" dirty="0"/>
              <a:t>VIA</a:t>
            </a:r>
            <a:r>
              <a:rPr lang="zh-CN" altLang="en-US" dirty="0"/>
              <a:t>威盛公司</a:t>
            </a:r>
            <a:endParaRPr lang="en-US" altLang="zh-CN" dirty="0"/>
          </a:p>
          <a:p>
            <a:pPr marL="484505" lvl="1" eaLnBrk="1" fontAlgn="auto" hangingPunct="1">
              <a:spcAft>
                <a:spcPts val="0"/>
              </a:spcAft>
              <a:defRPr/>
            </a:pPr>
            <a:r>
              <a:rPr lang="en-US" altLang="zh-CN" dirty="0"/>
              <a:t>VIA</a:t>
            </a:r>
            <a:r>
              <a:rPr lang="zh-CN" altLang="en-US" dirty="0"/>
              <a:t>威盛是台湾一家主板芯片组厂商</a:t>
            </a:r>
            <a:r>
              <a:rPr lang="en-US" altLang="zh-CN" dirty="0"/>
              <a:t>,</a:t>
            </a:r>
            <a:r>
              <a:rPr lang="zh-CN" altLang="en-US" dirty="0"/>
              <a:t>收购了前述的 </a:t>
            </a:r>
            <a:r>
              <a:rPr lang="en-US" altLang="zh-CN" dirty="0"/>
              <a:t>Cyrix</a:t>
            </a:r>
            <a:r>
              <a:rPr lang="zh-CN" altLang="en-US" dirty="0"/>
              <a:t>和</a:t>
            </a:r>
            <a:r>
              <a:rPr lang="en-US" altLang="zh-CN" dirty="0"/>
              <a:t>IDT</a:t>
            </a:r>
            <a:r>
              <a:rPr lang="zh-CN" altLang="en-US" dirty="0"/>
              <a:t>的</a:t>
            </a:r>
            <a:r>
              <a:rPr lang="en-US" altLang="zh-CN" dirty="0" err="1"/>
              <a:t>cpu</a:t>
            </a:r>
            <a:r>
              <a:rPr lang="zh-CN" altLang="en-US" dirty="0"/>
              <a:t>部门</a:t>
            </a:r>
            <a:r>
              <a:rPr lang="en-US" altLang="zh-CN" dirty="0"/>
              <a:t>,</a:t>
            </a:r>
            <a:r>
              <a:rPr lang="zh-CN" altLang="en-US" dirty="0"/>
              <a:t>推出了自己的</a:t>
            </a:r>
            <a:r>
              <a:rPr lang="en-US" altLang="zh-CN" dirty="0"/>
              <a:t>CPU</a:t>
            </a:r>
            <a:endParaRPr lang="en-US" altLang="zh-CN" dirty="0"/>
          </a:p>
          <a:p>
            <a:pPr eaLnBrk="1" fontAlgn="auto" hangingPunct="1">
              <a:spcAft>
                <a:spcPts val="0"/>
              </a:spcAft>
              <a:defRPr/>
            </a:pPr>
            <a:r>
              <a:rPr lang="zh-CN" altLang="en-US" dirty="0"/>
              <a:t>国产龙芯</a:t>
            </a:r>
            <a:endParaRPr lang="en-US" altLang="zh-CN" dirty="0"/>
          </a:p>
          <a:p>
            <a:pPr marL="484505" lvl="1" eaLnBrk="1" fontAlgn="auto" hangingPunct="1">
              <a:spcAft>
                <a:spcPts val="0"/>
              </a:spcAft>
              <a:defRPr/>
            </a:pPr>
            <a:r>
              <a:rPr lang="zh-CN" altLang="en-US" dirty="0"/>
              <a:t>是国有自主知识产权的通用处理器</a:t>
            </a:r>
            <a:r>
              <a:rPr lang="en-US" altLang="zh-CN" dirty="0"/>
              <a:t>,</a:t>
            </a:r>
            <a:r>
              <a:rPr lang="zh-CN" altLang="en-US" dirty="0"/>
              <a:t>目前已经有</a:t>
            </a:r>
            <a:r>
              <a:rPr lang="en-US" altLang="zh-CN" dirty="0"/>
              <a:t>2</a:t>
            </a:r>
            <a:r>
              <a:rPr lang="zh-CN" altLang="en-US" dirty="0"/>
              <a:t>代产品</a:t>
            </a:r>
            <a:r>
              <a:rPr lang="en-US" altLang="zh-CN" dirty="0"/>
              <a:t>,</a:t>
            </a:r>
            <a:r>
              <a:rPr lang="zh-CN" altLang="en-US" dirty="0"/>
              <a:t>已经能达到中等</a:t>
            </a:r>
            <a:r>
              <a:rPr lang="en-US" altLang="zh-CN" dirty="0"/>
              <a:t>P4</a:t>
            </a:r>
            <a:r>
              <a:rPr lang="zh-CN" altLang="en-US" dirty="0"/>
              <a:t>的水平。</a:t>
            </a:r>
            <a:endParaRPr lang="en-US" altLang="zh-CN" dirty="0"/>
          </a:p>
          <a:p>
            <a:pPr marL="484505" lvl="1" eaLnBrk="1" fontAlgn="auto" hangingPunct="1">
              <a:spcAft>
                <a:spcPts val="0"/>
              </a:spcAft>
              <a:defRPr/>
            </a:pPr>
            <a:r>
              <a:rPr lang="zh-CN" altLang="en-US" dirty="0"/>
              <a:t>龙芯最初的英文名字是 </a:t>
            </a:r>
            <a:r>
              <a:rPr lang="en-US" altLang="zh-CN" dirty="0"/>
              <a:t>Godson</a:t>
            </a:r>
            <a:r>
              <a:rPr lang="zh-CN" altLang="en-US" dirty="0"/>
              <a:t>，由中文代号“狗剩”音译而来，后来正式注册的英文名为 </a:t>
            </a:r>
            <a:r>
              <a:rPr lang="en-US" altLang="zh-CN" dirty="0" err="1"/>
              <a:t>loongson</a:t>
            </a:r>
            <a:r>
              <a:rPr lang="en-US" altLang="zh-CN" dirty="0"/>
              <a:t> </a:t>
            </a:r>
            <a:r>
              <a:rPr lang="zh-CN" altLang="en-US" dirty="0"/>
              <a:t>。</a:t>
            </a:r>
            <a:br>
              <a:rPr lang="en-US" altLang="zh-CN" dirty="0"/>
            </a:br>
            <a:endParaRPr lang="zh-CN" altLang="en-US" dirty="0"/>
          </a:p>
        </p:txBody>
      </p:sp>
      <p:sp>
        <p:nvSpPr>
          <p:cNvPr id="32776"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918A9D-17AB-4536-9CD3-F2AB84B29497}"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加法指令微程序</a:t>
            </a:r>
            <a:r>
              <a:rPr lang="en-US" altLang="zh-CN" dirty="0"/>
              <a:t>3</a:t>
            </a:r>
            <a:endParaRPr lang="zh-CN" altLang="en-US" dirty="0"/>
          </a:p>
        </p:txBody>
      </p:sp>
      <p:sp>
        <p:nvSpPr>
          <p:cNvPr id="84997" name="内容占位符 5"/>
          <p:cNvSpPr>
            <a:spLocks noGrp="1"/>
          </p:cNvSpPr>
          <p:nvPr>
            <p:ph idx="1"/>
          </p:nvPr>
        </p:nvSpPr>
        <p:spPr/>
        <p:txBody>
          <a:bodyPr/>
          <a:lstStyle/>
          <a:p>
            <a:pPr eaLnBrk="1" hangingPunct="1"/>
            <a:r>
              <a:rPr lang="en-US" altLang="zh-CN"/>
              <a:t>(3) </a:t>
            </a:r>
            <a:r>
              <a:rPr lang="zh-CN" altLang="en-US">
                <a:solidFill>
                  <a:srgbClr val="FF0000"/>
                </a:solidFill>
              </a:rPr>
              <a:t>取数微指令</a:t>
            </a:r>
            <a:endParaRPr lang="zh-CN" altLang="en-US">
              <a:solidFill>
                <a:srgbClr val="FF0000"/>
              </a:solidFill>
            </a:endParaRPr>
          </a:p>
          <a:p>
            <a:pPr lvl="1" eaLnBrk="1" hangingPunct="1"/>
            <a:r>
              <a:rPr lang="en-US" altLang="zh-CN" sz="2400"/>
              <a:t>① </a:t>
            </a:r>
            <a:r>
              <a:rPr lang="zh-CN" altLang="en-US" sz="2400"/>
              <a:t>数据地址送地址总线：</a:t>
            </a:r>
            <a:r>
              <a:rPr lang="en-US" altLang="zh-CN" sz="2400"/>
              <a:t>AR→AB(20)</a:t>
            </a:r>
            <a:r>
              <a:rPr lang="zh-CN" altLang="en-US" sz="2400"/>
              <a:t>。</a:t>
            </a:r>
            <a:endParaRPr lang="zh-CN" altLang="en-US" sz="2400"/>
          </a:p>
          <a:p>
            <a:pPr lvl="1" eaLnBrk="1" hangingPunct="1"/>
            <a:r>
              <a:rPr lang="en-US" altLang="zh-CN" sz="2400"/>
              <a:t>② </a:t>
            </a:r>
            <a:r>
              <a:rPr lang="zh-CN" altLang="en-US" sz="2400"/>
              <a:t>发访存控制命令：</a:t>
            </a:r>
            <a:r>
              <a:rPr lang="en-US" altLang="zh-CN" sz="2400"/>
              <a:t>ADS(21)</a:t>
            </a:r>
            <a:r>
              <a:rPr lang="zh-CN" altLang="en-US" sz="2400"/>
              <a:t>，</a:t>
            </a:r>
            <a:r>
              <a:rPr lang="en-US" altLang="zh-CN" sz="2400"/>
              <a:t>M</a:t>
            </a:r>
            <a:r>
              <a:rPr lang="zh-CN" altLang="en-US" sz="2400"/>
              <a:t>／</a:t>
            </a:r>
            <a:r>
              <a:rPr lang="en-US" altLang="zh-CN" sz="2400"/>
              <a:t>IO#=1(22)</a:t>
            </a:r>
            <a:r>
              <a:rPr lang="zh-CN" altLang="en-US" sz="2400"/>
              <a:t>，</a:t>
            </a:r>
            <a:r>
              <a:rPr lang="en-US" altLang="zh-CN" sz="2400"/>
              <a:t>W/R#=0(23)</a:t>
            </a:r>
            <a:r>
              <a:rPr lang="zh-CN" altLang="en-US" sz="2400"/>
              <a:t>。由存储器将数据送数据总线</a:t>
            </a:r>
            <a:r>
              <a:rPr lang="en-US" altLang="zh-CN" sz="2400"/>
              <a:t>DB</a:t>
            </a:r>
            <a:r>
              <a:rPr lang="zh-CN" altLang="en-US" sz="2400"/>
              <a:t>。</a:t>
            </a:r>
            <a:endParaRPr lang="zh-CN" altLang="en-US" sz="2400"/>
          </a:p>
          <a:p>
            <a:pPr lvl="1" eaLnBrk="1" hangingPunct="1"/>
            <a:r>
              <a:rPr lang="en-US" altLang="zh-CN" sz="2400"/>
              <a:t>③ </a:t>
            </a:r>
            <a:r>
              <a:rPr lang="zh-CN" altLang="en-US" sz="2400"/>
              <a:t>数据送数据寄存器：</a:t>
            </a:r>
            <a:r>
              <a:rPr lang="en-US" altLang="zh-CN" sz="2400"/>
              <a:t>DB→DR(6)</a:t>
            </a:r>
            <a:endParaRPr lang="en-US" altLang="zh-CN" sz="2400"/>
          </a:p>
          <a:p>
            <a:pPr eaLnBrk="1" hangingPunct="1"/>
            <a:endParaRPr lang="zh-CN" altLang="en-US">
              <a:solidFill>
                <a:srgbClr val="800000"/>
              </a:solidFill>
            </a:endParaRPr>
          </a:p>
          <a:p>
            <a:pPr eaLnBrk="1" hangingPunct="1"/>
            <a:endParaRPr lang="zh-CN" altLang="en-US"/>
          </a:p>
        </p:txBody>
      </p:sp>
      <p:sp>
        <p:nvSpPr>
          <p:cNvPr id="8500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9D5D4B-54D8-42A8-98EB-833736552052}"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加法指令微程序</a:t>
            </a:r>
            <a:r>
              <a:rPr lang="en-US" altLang="zh-CN" dirty="0"/>
              <a:t>4</a:t>
            </a:r>
            <a:endParaRPr lang="zh-CN" altLang="en-US" dirty="0"/>
          </a:p>
        </p:txBody>
      </p:sp>
      <p:sp>
        <p:nvSpPr>
          <p:cNvPr id="86021" name="内容占位符 5"/>
          <p:cNvSpPr>
            <a:spLocks noGrp="1"/>
          </p:cNvSpPr>
          <p:nvPr>
            <p:ph idx="1"/>
          </p:nvPr>
        </p:nvSpPr>
        <p:spPr/>
        <p:txBody>
          <a:bodyPr/>
          <a:lstStyle/>
          <a:p>
            <a:pPr eaLnBrk="1" hangingPunct="1"/>
            <a:r>
              <a:rPr lang="en-US" altLang="zh-CN"/>
              <a:t>(4) </a:t>
            </a:r>
            <a:r>
              <a:rPr lang="zh-CN" altLang="en-US">
                <a:solidFill>
                  <a:srgbClr val="FF0000"/>
                </a:solidFill>
              </a:rPr>
              <a:t>加法运算和送结果微指令</a:t>
            </a:r>
            <a:endParaRPr lang="zh-CN" altLang="en-US">
              <a:solidFill>
                <a:srgbClr val="FF0000"/>
              </a:solidFill>
            </a:endParaRPr>
          </a:p>
          <a:p>
            <a:pPr lvl="1" eaLnBrk="1" hangingPunct="1"/>
            <a:r>
              <a:rPr lang="en-US" altLang="zh-CN" sz="2400"/>
              <a:t>① </a:t>
            </a:r>
            <a:r>
              <a:rPr lang="zh-CN" altLang="en-US" sz="2400"/>
              <a:t>两源操作数送</a:t>
            </a:r>
            <a:r>
              <a:rPr lang="en-US" altLang="zh-CN" sz="2400"/>
              <a:t>ALU</a:t>
            </a:r>
            <a:r>
              <a:rPr lang="zh-CN" altLang="en-US" sz="2400"/>
              <a:t>：</a:t>
            </a:r>
            <a:r>
              <a:rPr lang="en-US" altLang="zh-CN" sz="2400"/>
              <a:t>rs→GR(9)</a:t>
            </a:r>
            <a:r>
              <a:rPr lang="zh-CN" altLang="en-US" sz="2400"/>
              <a:t>，</a:t>
            </a:r>
            <a:r>
              <a:rPr lang="en-US" altLang="zh-CN" sz="2400"/>
              <a:t>(rs)→ALU(11)</a:t>
            </a:r>
            <a:r>
              <a:rPr lang="zh-CN" altLang="en-US" sz="2400"/>
              <a:t>；</a:t>
            </a:r>
            <a:r>
              <a:rPr lang="en-US" altLang="zh-CN" sz="2400"/>
              <a:t>DR→ALU(12)</a:t>
            </a:r>
            <a:r>
              <a:rPr lang="zh-CN" altLang="en-US" sz="2400"/>
              <a:t>。</a:t>
            </a:r>
            <a:endParaRPr lang="zh-CN" altLang="en-US" sz="2400"/>
          </a:p>
          <a:p>
            <a:pPr lvl="1" eaLnBrk="1" hangingPunct="1"/>
            <a:r>
              <a:rPr lang="en-US" altLang="zh-CN" sz="2400"/>
              <a:t>② </a:t>
            </a:r>
            <a:r>
              <a:rPr lang="zh-CN" altLang="en-US" sz="2400"/>
              <a:t>加法运算：</a:t>
            </a:r>
            <a:r>
              <a:rPr lang="zh-CN" altLang="en-US" sz="2400">
                <a:latin typeface="Arial" panose="020B0604020202020204" pitchFamily="34" charset="0"/>
              </a:rPr>
              <a:t>“</a:t>
            </a:r>
            <a:r>
              <a:rPr lang="en-US" altLang="zh-CN" sz="2400"/>
              <a:t>+</a:t>
            </a:r>
            <a:r>
              <a:rPr lang="en-US" altLang="zh-CN" sz="2400">
                <a:latin typeface="Arial" panose="020B0604020202020204" pitchFamily="34" charset="0"/>
              </a:rPr>
              <a:t>”</a:t>
            </a:r>
            <a:r>
              <a:rPr lang="en-US" altLang="zh-CN" sz="2400"/>
              <a:t>(13)</a:t>
            </a:r>
            <a:endParaRPr lang="en-US" altLang="zh-CN" sz="2400"/>
          </a:p>
          <a:p>
            <a:pPr lvl="1" eaLnBrk="1" hangingPunct="1"/>
            <a:r>
              <a:rPr lang="en-US" altLang="zh-CN" sz="2400"/>
              <a:t>③ </a:t>
            </a:r>
            <a:r>
              <a:rPr lang="zh-CN" altLang="en-US" sz="2400"/>
              <a:t>送结果：</a:t>
            </a:r>
            <a:r>
              <a:rPr lang="en-US" altLang="zh-CN" sz="2400"/>
              <a:t>ALU→GR(17)</a:t>
            </a:r>
            <a:endParaRPr lang="zh-CN" altLang="en-US" sz="2400"/>
          </a:p>
          <a:p>
            <a:pPr eaLnBrk="1" hangingPunct="1"/>
            <a:endParaRPr lang="zh-CN" altLang="en-US"/>
          </a:p>
        </p:txBody>
      </p:sp>
      <p:sp>
        <p:nvSpPr>
          <p:cNvPr id="86024"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0BF0F9-5867-41E7-A63F-75AA63504E2C}"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2"/>
          <p:cNvGraphicFramePr>
            <a:graphicFrameLocks noChangeAspect="1"/>
          </p:cNvGraphicFramePr>
          <p:nvPr/>
        </p:nvGraphicFramePr>
        <p:xfrm>
          <a:off x="1571625" y="4572000"/>
          <a:ext cx="7219950" cy="2084388"/>
        </p:xfrm>
        <a:graphic>
          <a:graphicData uri="http://schemas.openxmlformats.org/presentationml/2006/ole">
            <mc:AlternateContent xmlns:mc="http://schemas.openxmlformats.org/markup-compatibility/2006">
              <mc:Choice xmlns:v="urn:schemas-microsoft-com:vml" Requires="v">
                <p:oleObj spid="_x0000_s2" name="Image" r:id="rId1" imgW="11963400" imgH="3454400" progId="">
                  <p:embed/>
                </p:oleObj>
              </mc:Choice>
              <mc:Fallback>
                <p:oleObj name="Image" r:id="rId1" imgW="11963400" imgH="34544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4572000"/>
                        <a:ext cx="721995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如何组织微指令产生控制信号？</a:t>
            </a:r>
            <a:endParaRPr lang="zh-CN" altLang="en-US" dirty="0"/>
          </a:p>
        </p:txBody>
      </p:sp>
      <p:sp>
        <p:nvSpPr>
          <p:cNvPr id="87046" name="内容占位符 2"/>
          <p:cNvSpPr>
            <a:spLocks noGrp="1"/>
          </p:cNvSpPr>
          <p:nvPr>
            <p:ph idx="1"/>
          </p:nvPr>
        </p:nvSpPr>
        <p:spPr/>
        <p:txBody>
          <a:bodyPr/>
          <a:lstStyle/>
          <a:p>
            <a:pPr eaLnBrk="1" hangingPunct="1"/>
            <a:r>
              <a:rPr lang="zh-CN" altLang="en-US" dirty="0">
                <a:solidFill>
                  <a:srgbClr val="FF0000"/>
                </a:solidFill>
              </a:rPr>
              <a:t>把每个控制信号用一个控制位来表示</a:t>
            </a:r>
            <a:endParaRPr lang="en-US" altLang="zh-CN" dirty="0">
              <a:solidFill>
                <a:srgbClr val="FF0000"/>
              </a:solidFill>
            </a:endParaRPr>
          </a:p>
          <a:p>
            <a:pPr lvl="1" eaLnBrk="1" hangingPunct="1"/>
            <a:r>
              <a:rPr lang="zh-CN" altLang="en-US" sz="2400" dirty="0"/>
              <a:t>该位为</a:t>
            </a:r>
            <a:r>
              <a:rPr lang="en-US" altLang="zh-CN" sz="2400" dirty="0"/>
              <a:t>1</a:t>
            </a:r>
            <a:r>
              <a:rPr lang="zh-CN" altLang="en-US" sz="2400" dirty="0"/>
              <a:t>，定义为有对应的控制信号；该位为</a:t>
            </a:r>
            <a:r>
              <a:rPr lang="en-US" altLang="zh-CN" sz="2400" dirty="0"/>
              <a:t>0</a:t>
            </a:r>
            <a:r>
              <a:rPr lang="zh-CN" altLang="en-US" sz="2400" dirty="0"/>
              <a:t>，定义为没有对应的控制信号。</a:t>
            </a:r>
            <a:endParaRPr lang="en-US" altLang="zh-CN" sz="2400" dirty="0"/>
          </a:p>
          <a:p>
            <a:pPr lvl="1" eaLnBrk="1" hangingPunct="1"/>
            <a:r>
              <a:rPr lang="en-US" altLang="zh-CN" sz="2400" dirty="0"/>
              <a:t>M/IO#</a:t>
            </a:r>
            <a:r>
              <a:rPr lang="zh-CN" altLang="en-US" sz="2400" dirty="0"/>
              <a:t>、</a:t>
            </a:r>
            <a:r>
              <a:rPr lang="en-US" altLang="zh-CN" sz="2400" dirty="0"/>
              <a:t>W/R#</a:t>
            </a:r>
            <a:r>
              <a:rPr lang="zh-CN" altLang="en-US" sz="2400" dirty="0"/>
              <a:t>这类信号，按实际情况置</a:t>
            </a:r>
            <a:r>
              <a:rPr lang="en-US" altLang="zh-CN" sz="2400" dirty="0"/>
              <a:t>1</a:t>
            </a:r>
            <a:r>
              <a:rPr lang="zh-CN" altLang="en-US" sz="2400" dirty="0"/>
              <a:t>或</a:t>
            </a:r>
            <a:r>
              <a:rPr lang="en-US" altLang="zh-CN" sz="2400" dirty="0"/>
              <a:t>0</a:t>
            </a:r>
            <a:r>
              <a:rPr lang="zh-CN" altLang="en-US" sz="2400" dirty="0"/>
              <a:t>。</a:t>
            </a:r>
            <a:endParaRPr lang="en-US" altLang="zh-CN" sz="2400" dirty="0"/>
          </a:p>
          <a:p>
            <a:pPr eaLnBrk="1" hangingPunct="1"/>
            <a:r>
              <a:rPr lang="zh-CN" altLang="en-US" dirty="0"/>
              <a:t>如</a:t>
            </a:r>
            <a:r>
              <a:rPr lang="zh-CN" altLang="en-US" dirty="0">
                <a:highlight>
                  <a:srgbClr val="FFFF00"/>
                </a:highlight>
              </a:rPr>
              <a:t>共有</a:t>
            </a:r>
            <a:r>
              <a:rPr lang="en-US" altLang="zh-CN" dirty="0">
                <a:highlight>
                  <a:srgbClr val="FFFF00"/>
                </a:highlight>
              </a:rPr>
              <a:t>23</a:t>
            </a:r>
            <a:r>
              <a:rPr lang="zh-CN" altLang="en-US" dirty="0">
                <a:highlight>
                  <a:srgbClr val="FFFF00"/>
                </a:highlight>
              </a:rPr>
              <a:t>个控制信号，控存容量为</a:t>
            </a:r>
            <a:r>
              <a:rPr lang="en-US" altLang="zh-CN" dirty="0">
                <a:highlight>
                  <a:srgbClr val="FFFF00"/>
                </a:highlight>
              </a:rPr>
              <a:t>4K</a:t>
            </a:r>
            <a:r>
              <a:rPr lang="zh-CN" altLang="en-US" dirty="0">
                <a:highlight>
                  <a:srgbClr val="FFFF00"/>
                </a:highlight>
              </a:rPr>
              <a:t>字</a:t>
            </a:r>
            <a:r>
              <a:rPr lang="zh-CN" altLang="en-US" dirty="0"/>
              <a:t>，则每条微指令需要</a:t>
            </a:r>
            <a:r>
              <a:rPr lang="en-US" altLang="zh-CN" dirty="0"/>
              <a:t>23</a:t>
            </a:r>
            <a:r>
              <a:rPr lang="zh-CN" altLang="en-US" dirty="0"/>
              <a:t>个控制位和</a:t>
            </a:r>
            <a:r>
              <a:rPr lang="en-US" altLang="zh-CN" dirty="0"/>
              <a:t>12</a:t>
            </a:r>
            <a:r>
              <a:rPr lang="zh-CN" altLang="en-US" dirty="0"/>
              <a:t>位</a:t>
            </a:r>
            <a:r>
              <a:rPr lang="zh-CN" altLang="en-US" dirty="0">
                <a:solidFill>
                  <a:srgbClr val="FF0000"/>
                </a:solidFill>
              </a:rPr>
              <a:t>下址</a:t>
            </a:r>
            <a:r>
              <a:rPr lang="zh-CN" altLang="en-US" dirty="0"/>
              <a:t>（下一条微指令地址）位。</a:t>
            </a:r>
            <a:endParaRPr lang="zh-CN" altLang="en-US" dirty="0"/>
          </a:p>
        </p:txBody>
      </p:sp>
      <p:sp>
        <p:nvSpPr>
          <p:cNvPr id="8704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3E21F3-4037-4E1C-902A-AACDAFB0AA02}"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fontAlgn="auto" hangingPunct="1">
              <a:spcAft>
                <a:spcPts val="0"/>
              </a:spcAft>
              <a:defRPr/>
            </a:pPr>
            <a:r>
              <a:rPr lang="zh-CN" altLang="en-US" dirty="0"/>
              <a:t>加法指令的微指令编码</a:t>
            </a:r>
            <a:endParaRPr lang="zh-CN" altLang="en-US" dirty="0"/>
          </a:p>
        </p:txBody>
      </p:sp>
      <p:sp>
        <p:nvSpPr>
          <p:cNvPr id="88069" name="Rectangle 4"/>
          <p:cNvSpPr>
            <a:spLocks noGrp="1"/>
          </p:cNvSpPr>
          <p:nvPr>
            <p:ph type="body" sz="half" idx="1"/>
          </p:nvPr>
        </p:nvSpPr>
        <p:spPr>
          <a:xfrm>
            <a:off x="457200" y="1600200"/>
            <a:ext cx="3394720" cy="2981325"/>
          </a:xfrm>
        </p:spPr>
        <p:txBody>
          <a:bodyPr/>
          <a:lstStyle/>
          <a:p>
            <a:pPr eaLnBrk="1" hangingPunct="1">
              <a:spcBef>
                <a:spcPts val="600"/>
              </a:spcBef>
            </a:pPr>
            <a:r>
              <a:rPr lang="zh-CN" altLang="en-US" sz="2000" dirty="0"/>
              <a:t>微指令寄存器：</a:t>
            </a:r>
            <a:endParaRPr lang="en-US" altLang="zh-CN" sz="2000" dirty="0"/>
          </a:p>
          <a:p>
            <a:pPr lvl="1" eaLnBrk="1" hangingPunct="1">
              <a:spcBef>
                <a:spcPts val="600"/>
              </a:spcBef>
            </a:pPr>
            <a:r>
              <a:rPr lang="zh-CN" altLang="en-US" sz="1600" dirty="0"/>
              <a:t>存放现行微指令</a:t>
            </a:r>
            <a:endParaRPr lang="en-US" altLang="zh-CN" sz="1600" dirty="0"/>
          </a:p>
          <a:p>
            <a:pPr eaLnBrk="1" hangingPunct="1">
              <a:spcBef>
                <a:spcPts val="600"/>
              </a:spcBef>
            </a:pPr>
            <a:r>
              <a:rPr lang="zh-CN" altLang="en-US" sz="2000" dirty="0"/>
              <a:t>微指令的控制字段：</a:t>
            </a:r>
            <a:endParaRPr lang="en-US" altLang="zh-CN" sz="2000" dirty="0"/>
          </a:p>
          <a:p>
            <a:pPr lvl="1" eaLnBrk="1" hangingPunct="1">
              <a:spcBef>
                <a:spcPts val="600"/>
              </a:spcBef>
            </a:pPr>
            <a:r>
              <a:rPr lang="zh-CN" altLang="en-US" sz="1600" dirty="0"/>
              <a:t>各个控制位的输出直接连到控制门上，作为相应控制信号（</a:t>
            </a:r>
            <a:r>
              <a:rPr lang="zh-CN" altLang="en-US" sz="1600" dirty="0">
                <a:solidFill>
                  <a:srgbClr val="FF0000"/>
                </a:solidFill>
              </a:rPr>
              <a:t>直接控制法</a:t>
            </a:r>
            <a:r>
              <a:rPr lang="zh-CN" altLang="en-US" sz="1600" dirty="0"/>
              <a:t>）。</a:t>
            </a:r>
            <a:endParaRPr lang="zh-CN" altLang="en-US" sz="1600" dirty="0"/>
          </a:p>
          <a:p>
            <a:pPr eaLnBrk="1" hangingPunct="1">
              <a:spcBef>
                <a:spcPts val="600"/>
              </a:spcBef>
            </a:pPr>
            <a:r>
              <a:rPr lang="zh-CN" altLang="en-US" sz="2000" dirty="0"/>
              <a:t>加法指令微程序：</a:t>
            </a:r>
            <a:endParaRPr lang="en-US" altLang="zh-CN" sz="2000" dirty="0"/>
          </a:p>
          <a:p>
            <a:pPr lvl="1" eaLnBrk="1" hangingPunct="1">
              <a:spcBef>
                <a:spcPts val="600"/>
              </a:spcBef>
            </a:pPr>
            <a:r>
              <a:rPr lang="en-US" altLang="zh-CN" sz="1600" dirty="0"/>
              <a:t>4</a:t>
            </a:r>
            <a:r>
              <a:rPr lang="zh-CN" altLang="en-US" sz="1600" dirty="0"/>
              <a:t>条微指令编码，空格表示</a:t>
            </a:r>
            <a:r>
              <a:rPr lang="en-US" altLang="zh-CN" sz="1600" dirty="0"/>
              <a:t>0</a:t>
            </a:r>
            <a:r>
              <a:rPr lang="zh-CN" altLang="en-US" sz="1600" dirty="0"/>
              <a:t>。</a:t>
            </a:r>
            <a:endParaRPr lang="zh-CN" altLang="en-US" sz="2000" dirty="0"/>
          </a:p>
        </p:txBody>
      </p:sp>
      <p:graphicFrame>
        <p:nvGraphicFramePr>
          <p:cNvPr id="88070" name="Object 2"/>
          <p:cNvGraphicFramePr>
            <a:graphicFrameLocks noGrp="1" noChangeAspect="1"/>
          </p:cNvGraphicFramePr>
          <p:nvPr>
            <p:ph sz="half" idx="2"/>
          </p:nvPr>
        </p:nvGraphicFramePr>
        <p:xfrm>
          <a:off x="214312" y="4538663"/>
          <a:ext cx="8929688" cy="1933575"/>
        </p:xfrm>
        <a:graphic>
          <a:graphicData uri="http://schemas.openxmlformats.org/presentationml/2006/ole">
            <mc:AlternateContent xmlns:mc="http://schemas.openxmlformats.org/markup-compatibility/2006">
              <mc:Choice xmlns:v="urn:schemas-microsoft-com:vml" Requires="v">
                <p:oleObj spid="_x0000_s2" name="Image" r:id="rId1" imgW="19926300" imgH="3835400" progId="">
                  <p:embed/>
                </p:oleObj>
              </mc:Choice>
              <mc:Fallback>
                <p:oleObj name="Image" r:id="rId1" imgW="19926300" imgH="38354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 y="4538663"/>
                        <a:ext cx="8929688"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03B72707-541A-423F-990F-0A74D5CCF102}" type="slidenum">
              <a:rPr lang="en-US" altLang="zh-CN" smtClean="0"/>
            </a:fld>
            <a:endParaRPr lang="en-US" altLang="zh-CN"/>
          </a:p>
        </p:txBody>
      </p:sp>
      <p:pic>
        <p:nvPicPr>
          <p:cNvPr id="5" name="图片 4"/>
          <p:cNvPicPr>
            <a:picLocks noChangeAspect="1"/>
          </p:cNvPicPr>
          <p:nvPr/>
        </p:nvPicPr>
        <p:blipFill>
          <a:blip r:embed="rId3"/>
          <a:srcRect t="11286"/>
          <a:stretch>
            <a:fillRect/>
          </a:stretch>
        </p:blipFill>
        <p:spPr>
          <a:xfrm>
            <a:off x="4933020" y="1308435"/>
            <a:ext cx="3240360" cy="3273090"/>
          </a:xfrm>
          <a:prstGeom prst="rect">
            <a:avLst/>
          </a:prstGeom>
        </p:spPr>
      </p:pic>
    </p:spTree>
  </p:cSld>
  <p:clrMapOvr>
    <a:masterClrMapping/>
  </p:clrMapOvr>
  <p:transition>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dirty="0"/>
              <a:t>微程序流程图</a:t>
            </a:r>
            <a:endParaRPr lang="zh-CN" altLang="en-US" dirty="0"/>
          </a:p>
        </p:txBody>
      </p:sp>
      <p:graphicFrame>
        <p:nvGraphicFramePr>
          <p:cNvPr id="89093" name="Object 2"/>
          <p:cNvGraphicFramePr>
            <a:graphicFrameLocks noGrp="1" noChangeAspect="1"/>
          </p:cNvGraphicFramePr>
          <p:nvPr>
            <p:ph idx="1"/>
          </p:nvPr>
        </p:nvGraphicFramePr>
        <p:xfrm>
          <a:off x="3923928" y="16946"/>
          <a:ext cx="5180013" cy="4824413"/>
        </p:xfrm>
        <a:graphic>
          <a:graphicData uri="http://schemas.openxmlformats.org/presentationml/2006/ole">
            <mc:AlternateContent xmlns:mc="http://schemas.openxmlformats.org/markup-compatibility/2006">
              <mc:Choice xmlns:v="urn:schemas-microsoft-com:vml" Requires="v">
                <p:oleObj spid="_x0000_s2" name="Image" r:id="rId1" imgW="11493500" imgH="10706100" progId="">
                  <p:embed/>
                </p:oleObj>
              </mc:Choice>
              <mc:Fallback>
                <p:oleObj name="Image" r:id="rId1" imgW="11493500" imgH="107061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6946"/>
                        <a:ext cx="5180013" cy="4824413"/>
                      </a:xfrm>
                      <a:prstGeom prst="rect">
                        <a:avLst/>
                      </a:prstGeom>
                      <a:noFill/>
                      <a:ln>
                        <a:noFill/>
                      </a:ln>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87710" y="5013176"/>
            <a:ext cx="6968579" cy="1223088"/>
          </a:xfrm>
          <a:prstGeom prst="rect">
            <a:avLst/>
          </a:prstGeom>
        </p:spPr>
      </p:pic>
      <p:sp>
        <p:nvSpPr>
          <p:cNvPr id="5" name="文本框 4"/>
          <p:cNvSpPr txBox="1"/>
          <p:nvPr/>
        </p:nvSpPr>
        <p:spPr>
          <a:xfrm>
            <a:off x="785786" y="1988840"/>
            <a:ext cx="3138142" cy="273921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zh-CN" altLang="en-US" sz="1800" b="0" i="0" dirty="0">
                <a:solidFill>
                  <a:srgbClr val="FF0000"/>
                </a:solidFill>
                <a:effectLst/>
                <a:latin typeface="汉仪君黑-45简" panose="020B0604020202020204" charset="-122"/>
              </a:rPr>
              <a:t>微指令周期</a:t>
            </a:r>
            <a:r>
              <a:rPr lang="zh-CN" altLang="en-US" sz="1800" b="0" i="0" dirty="0">
                <a:solidFill>
                  <a:srgbClr val="0074BE"/>
                </a:solidFill>
                <a:effectLst/>
                <a:latin typeface="汉仪君黑-45简" panose="020B0604020202020204" charset="-122"/>
              </a:rPr>
              <a:t>：</a:t>
            </a:r>
            <a:r>
              <a:rPr lang="zh-CN" altLang="en-US" sz="1800" b="0" i="0" dirty="0">
                <a:solidFill>
                  <a:srgbClr val="242021"/>
                </a:solidFill>
                <a:effectLst/>
                <a:latin typeface="FZSYK--GBK1-0"/>
              </a:rPr>
              <a:t>取出并执行一条微指令所需的时间。</a:t>
            </a:r>
            <a:endParaRPr lang="en-US" altLang="zh-CN" sz="1800" b="0" i="0" dirty="0">
              <a:solidFill>
                <a:srgbClr val="242021"/>
              </a:solidFill>
              <a:effectLst/>
              <a:latin typeface="FZSYK--GBK1-0"/>
            </a:endParaRPr>
          </a:p>
          <a:p>
            <a:pPr marL="285750" indent="-285750">
              <a:spcBef>
                <a:spcPts val="600"/>
              </a:spcBef>
              <a:buFont typeface="Arial" panose="020B0604020202020204" pitchFamily="34" charset="0"/>
              <a:buChar char="•"/>
            </a:pPr>
            <a:r>
              <a:rPr lang="zh-CN" altLang="en-US" dirty="0"/>
              <a:t>指令串行执行方式下，将一个微指令周期设计成与一个机器周期相同。</a:t>
            </a:r>
            <a:endParaRPr lang="en-US" altLang="zh-CN" dirty="0"/>
          </a:p>
          <a:p>
            <a:pPr marL="285750" indent="-285750">
              <a:spcBef>
                <a:spcPts val="600"/>
              </a:spcBef>
              <a:buFont typeface="Arial" panose="020B0604020202020204" pitchFamily="34" charset="0"/>
              <a:buChar char="•"/>
            </a:pPr>
            <a:r>
              <a:rPr lang="zh-CN" altLang="en-US" sz="1800" b="0" i="0" dirty="0">
                <a:solidFill>
                  <a:srgbClr val="242021"/>
                </a:solidFill>
                <a:effectLst/>
                <a:latin typeface="FZSYK--GBK1-0"/>
              </a:rPr>
              <a:t>下图实例中，一个机器周期包含 </a:t>
            </a:r>
            <a:r>
              <a:rPr lang="en-US" altLang="zh-CN" sz="1800" b="0" i="0" dirty="0">
                <a:solidFill>
                  <a:srgbClr val="242021"/>
                </a:solidFill>
                <a:effectLst/>
                <a:latin typeface="TimesNewRomanPSMT"/>
              </a:rPr>
              <a:t>4 </a:t>
            </a:r>
            <a:r>
              <a:rPr lang="zh-CN" altLang="en-US" sz="1800" b="0" i="0" dirty="0">
                <a:solidFill>
                  <a:srgbClr val="242021"/>
                </a:solidFill>
                <a:effectLst/>
                <a:latin typeface="FZSYK--GBK1-0"/>
              </a:rPr>
              <a:t>个节拍 </a:t>
            </a:r>
            <a:r>
              <a:rPr lang="en-US" altLang="zh-CN" sz="1800" b="0" i="0" dirty="0">
                <a:solidFill>
                  <a:srgbClr val="242021"/>
                </a:solidFill>
                <a:effectLst/>
                <a:latin typeface="TimesNewRomanPSMT"/>
              </a:rPr>
              <a:t>T1</a:t>
            </a:r>
            <a:r>
              <a:rPr lang="zh-CN" altLang="en-US" sz="1800" b="0" i="0" dirty="0">
                <a:solidFill>
                  <a:srgbClr val="242021"/>
                </a:solidFill>
                <a:effectLst/>
                <a:latin typeface="宋体" panose="02010600030101010101" pitchFamily="2" charset="-122"/>
                <a:ea typeface="宋体" panose="02010600030101010101" pitchFamily="2" charset="-122"/>
              </a:rPr>
              <a:t>～</a:t>
            </a:r>
            <a:r>
              <a:rPr lang="en-US" altLang="zh-CN" sz="1800" b="0" i="0" dirty="0">
                <a:solidFill>
                  <a:srgbClr val="242021"/>
                </a:solidFill>
                <a:effectLst/>
                <a:latin typeface="TimesNewRomanPSMT"/>
              </a:rPr>
              <a:t>T4</a:t>
            </a:r>
            <a:r>
              <a:rPr lang="zh-CN" altLang="en-US" sz="1800" b="0" i="0" dirty="0">
                <a:solidFill>
                  <a:srgbClr val="242021"/>
                </a:solidFill>
                <a:effectLst/>
                <a:latin typeface="FZSYK--GBK1-0"/>
              </a:rPr>
              <a:t>。</a:t>
            </a:r>
            <a:r>
              <a:rPr lang="en-US" altLang="zh-CN" dirty="0"/>
              <a:t> </a:t>
            </a:r>
            <a:br>
              <a:rPr lang="en-US" altLang="zh-CN" dirty="0"/>
            </a:br>
            <a:br>
              <a:rPr lang="zh-CN" altLang="en-US" dirty="0"/>
            </a:br>
            <a:endParaRPr lang="zh-CN" altLang="en-US" dirty="0"/>
          </a:p>
        </p:txBody>
      </p:sp>
    </p:spTree>
  </p:cSld>
  <p:clrMapOvr>
    <a:masterClrMapping/>
  </p:clrMapOvr>
  <p:transition>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Object 3"/>
          <p:cNvGraphicFramePr>
            <a:graphicFrameLocks noChangeAspect="1"/>
          </p:cNvGraphicFramePr>
          <p:nvPr/>
        </p:nvGraphicFramePr>
        <p:xfrm>
          <a:off x="179512" y="1420813"/>
          <a:ext cx="6029254" cy="4096419"/>
        </p:xfrm>
        <a:graphic>
          <a:graphicData uri="http://schemas.openxmlformats.org/presentationml/2006/ole">
            <mc:AlternateContent xmlns:mc="http://schemas.openxmlformats.org/markup-compatibility/2006">
              <mc:Choice xmlns:v="urn:schemas-microsoft-com:vml" Requires="v">
                <p:oleObj spid="_x0000_s2" name="Image" r:id="rId1" imgW="17411700" imgH="12115800" progId="">
                  <p:embed/>
                </p:oleObj>
              </mc:Choice>
              <mc:Fallback>
                <p:oleObj name="Image" r:id="rId1" imgW="17411700" imgH="1211580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20813"/>
                        <a:ext cx="6029254" cy="4096419"/>
                      </a:xfrm>
                      <a:prstGeom prst="rect">
                        <a:avLst/>
                      </a:prstGeom>
                      <a:noFill/>
                      <a:ln>
                        <a:noFill/>
                      </a:ln>
                    </p:spPr>
                  </p:pic>
                </p:oleObj>
              </mc:Fallback>
            </mc:AlternateContent>
          </a:graphicData>
        </a:graphic>
      </p:graphicFrame>
      <p:sp>
        <p:nvSpPr>
          <p:cNvPr id="122882" name="Rectangle 2"/>
          <p:cNvSpPr>
            <a:spLocks noGrp="1" noChangeArrowheads="1"/>
          </p:cNvSpPr>
          <p:nvPr>
            <p:ph type="title"/>
          </p:nvPr>
        </p:nvSpPr>
        <p:spPr/>
        <p:txBody>
          <a:bodyPr/>
          <a:lstStyle/>
          <a:p>
            <a:pPr eaLnBrk="1" fontAlgn="auto" hangingPunct="1">
              <a:spcAft>
                <a:spcPts val="0"/>
              </a:spcAft>
              <a:defRPr/>
            </a:pPr>
            <a:r>
              <a:rPr lang="zh-CN" altLang="en-US" dirty="0"/>
              <a:t>微程序控制器  </a:t>
            </a:r>
            <a:r>
              <a:rPr lang="zh-CN" altLang="en-US" sz="2400" dirty="0">
                <a:highlight>
                  <a:srgbClr val="FFFF00"/>
                </a:highlight>
              </a:rPr>
              <a:t>通过 ​</a:t>
            </a:r>
            <a:r>
              <a:rPr lang="zh-CN" altLang="en-US" sz="2400" b="1" dirty="0">
                <a:highlight>
                  <a:srgbClr val="FFFF00"/>
                </a:highlight>
              </a:rPr>
              <a:t>​微指令序列​</a:t>
            </a:r>
            <a:r>
              <a:rPr lang="zh-CN" altLang="en-US" sz="2400" dirty="0">
                <a:highlight>
                  <a:srgbClr val="FFFF00"/>
                </a:highlight>
              </a:rPr>
              <a:t>​ 驱动硬件操作</a:t>
            </a:r>
            <a:br>
              <a:rPr lang="en-US" altLang="zh-CN" dirty="0"/>
            </a:br>
            <a:r>
              <a:rPr lang="zh-CN" altLang="en-US" sz="2400" u="sng" dirty="0">
                <a:solidFill>
                  <a:srgbClr val="002060"/>
                </a:solidFill>
              </a:rPr>
              <a:t>控制存储器和微指令寄存器作为时序控制信号形成部件。</a:t>
            </a:r>
            <a:endParaRPr lang="zh-CN" altLang="en-US" u="sng" dirty="0">
              <a:solidFill>
                <a:srgbClr val="002060"/>
              </a:solidFill>
            </a:endParaRPr>
          </a:p>
        </p:txBody>
      </p:sp>
      <p:graphicFrame>
        <p:nvGraphicFramePr>
          <p:cNvPr id="90123" name="Object 2"/>
          <p:cNvGraphicFramePr>
            <a:graphicFrameLocks noChangeAspect="1"/>
          </p:cNvGraphicFramePr>
          <p:nvPr/>
        </p:nvGraphicFramePr>
        <p:xfrm>
          <a:off x="6140285" y="1454140"/>
          <a:ext cx="2852578" cy="3248769"/>
        </p:xfrm>
        <a:graphic>
          <a:graphicData uri="http://schemas.openxmlformats.org/presentationml/2006/ole">
            <mc:AlternateContent xmlns:mc="http://schemas.openxmlformats.org/markup-compatibility/2006">
              <mc:Choice xmlns:v="urn:schemas-microsoft-com:vml" Requires="v">
                <p:oleObj spid="_x0000_s3" name="Image" r:id="rId3" imgW="6667500" imgH="7594600" progId="">
                  <p:embed/>
                </p:oleObj>
              </mc:Choice>
              <mc:Fallback>
                <p:oleObj name="Image" r:id="rId3" imgW="6667500" imgH="75946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285" y="1454140"/>
                        <a:ext cx="2852578" cy="3248769"/>
                      </a:xfrm>
                      <a:prstGeom prst="rect">
                        <a:avLst/>
                      </a:prstGeom>
                      <a:noFill/>
                      <a:ln w="6350">
                        <a:solidFill>
                          <a:srgbClr val="C00000"/>
                        </a:solidFill>
                        <a:miter lim="800000"/>
                        <a:headEnd/>
                        <a:tailEnd/>
                      </a:ln>
                    </p:spPr>
                  </p:pic>
                </p:oleObj>
              </mc:Fallback>
            </mc:AlternateContent>
          </a:graphicData>
        </a:graphic>
      </p:graphicFrame>
      <p:sp>
        <p:nvSpPr>
          <p:cNvPr id="12" name="矩形 11"/>
          <p:cNvSpPr/>
          <p:nvPr/>
        </p:nvSpPr>
        <p:spPr bwMode="auto">
          <a:xfrm>
            <a:off x="1857375" y="1785938"/>
            <a:ext cx="2143125" cy="3143250"/>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灯片编号占位符 3"/>
          <p:cNvSpPr>
            <a:spLocks noGrp="1"/>
          </p:cNvSpPr>
          <p:nvPr>
            <p:ph type="sldNum" sz="quarter" idx="12"/>
          </p:nvPr>
        </p:nvSpPr>
        <p:spPr/>
        <p:txBody>
          <a:bodyPr/>
          <a:lstStyle/>
          <a:p>
            <a:pPr>
              <a:defRPr/>
            </a:pPr>
            <a:fld id="{CD658F71-8E57-469A-87E3-07C9BC341D49}" type="slidenum">
              <a:rPr lang="en-US" altLang="zh-CN" smtClean="0"/>
            </a:fld>
            <a:endParaRPr lang="en-US" altLang="zh-CN"/>
          </a:p>
        </p:txBody>
      </p:sp>
      <p:sp>
        <p:nvSpPr>
          <p:cNvPr id="5" name="矩形 4"/>
          <p:cNvSpPr/>
          <p:nvPr/>
        </p:nvSpPr>
        <p:spPr>
          <a:xfrm>
            <a:off x="1403648" y="1700808"/>
            <a:ext cx="1512168" cy="2304256"/>
          </a:xfrm>
          <a:prstGeom prst="rect">
            <a:avLst/>
          </a:prstGeom>
          <a:solidFill>
            <a:srgbClr val="C00000">
              <a:alpha val="2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矩形 5"/>
          <p:cNvSpPr/>
          <p:nvPr/>
        </p:nvSpPr>
        <p:spPr>
          <a:xfrm>
            <a:off x="7108171" y="1785938"/>
            <a:ext cx="1712301" cy="2916971"/>
          </a:xfrm>
          <a:prstGeom prst="rect">
            <a:avLst/>
          </a:prstGeom>
          <a:solidFill>
            <a:srgbClr val="C00000">
              <a:alpha val="29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箭头: 下弧形 9"/>
          <p:cNvSpPr/>
          <p:nvPr/>
        </p:nvSpPr>
        <p:spPr>
          <a:xfrm>
            <a:off x="2627784" y="4005064"/>
            <a:ext cx="4392488" cy="1512168"/>
          </a:xfrm>
          <a:prstGeom prst="curvedUpArrow">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417353" y="5589197"/>
            <a:ext cx="8475128" cy="1354217"/>
          </a:xfrm>
          <a:prstGeom prst="rect">
            <a:avLst/>
          </a:prstGeom>
          <a:noFill/>
        </p:spPr>
        <p:txBody>
          <a:bodyPr wrap="square" rtlCol="0">
            <a:spAutoFit/>
          </a:bodyPr>
          <a:lstStyle/>
          <a:p>
            <a:r>
              <a:rPr lang="zh-CN" altLang="en-US" sz="1600" b="1" dirty="0">
                <a:solidFill>
                  <a:srgbClr val="FF0000"/>
                </a:solidFill>
              </a:rPr>
              <a:t>指令译码器​​：</a:t>
            </a:r>
            <a:r>
              <a:rPr lang="zh-CN" altLang="en-US" sz="1600" dirty="0"/>
              <a:t>将指令操作码转换为该指令的微程序入口微指令地址。</a:t>
            </a:r>
            <a:endParaRPr lang="en-US" altLang="zh-CN" sz="1600" dirty="0"/>
          </a:p>
          <a:p>
            <a:r>
              <a:rPr lang="zh-CN" altLang="en-US" sz="1600" b="1" dirty="0">
                <a:solidFill>
                  <a:srgbClr val="FF0000"/>
                </a:solidFill>
              </a:rPr>
              <a:t>控制存储器：</a:t>
            </a:r>
            <a:r>
              <a:rPr lang="zh-CN" altLang="en-US" sz="1600" dirty="0"/>
              <a:t>存储所有微指令（微程序），每条微指令包含控制字段和下址字段。</a:t>
            </a:r>
            <a:endParaRPr lang="en-US" altLang="zh-CN" sz="1600" dirty="0"/>
          </a:p>
          <a:p>
            <a:pPr marL="1260475" indent="-1260475"/>
            <a:r>
              <a:rPr lang="zh-CN" altLang="en-US" sz="1600" b="1" dirty="0">
                <a:solidFill>
                  <a:srgbClr val="FF0000"/>
                </a:solidFill>
              </a:rPr>
              <a:t>微程序执行过程</a:t>
            </a:r>
            <a:r>
              <a:rPr lang="zh-CN" altLang="en-US" sz="1600" b="1" dirty="0">
                <a:solidFill>
                  <a:srgbClr val="FF0000"/>
                </a:solidFill>
                <a:effectLst>
                  <a:outerShdw blurRad="38100" dist="38100" dir="2700000" algn="tl">
                    <a:srgbClr val="000000">
                      <a:alpha val="43137"/>
                    </a:srgbClr>
                  </a:outerShdw>
                </a:effectLst>
              </a:rPr>
              <a:t>：</a:t>
            </a:r>
            <a:r>
              <a:rPr lang="zh-CN" altLang="zh-CN" sz="1600" b="1" dirty="0">
                <a:solidFill>
                  <a:srgbClr val="FF0000"/>
                </a:solidFill>
                <a:effectLst>
                  <a:outerShdw blurRad="38100" dist="38100" dir="2700000" algn="tl">
                    <a:srgbClr val="000000">
                      <a:alpha val="43137"/>
                    </a:srgbClr>
                  </a:outerShdw>
                </a:effectLst>
              </a:rPr>
              <a:t> </a:t>
            </a:r>
            <a:r>
              <a:rPr kumimoji="0" lang="en-US" altLang="zh-CN"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1</a:t>
            </a:r>
            <a:r>
              <a:rPr kumimoji="0" lang="zh-CN" altLang="zh-CN"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 指令译码 → 2. 定位微程序入口 → 3. 读取微指令 → 4. 执行控制</a:t>
            </a:r>
            <a:r>
              <a:rPr kumimoji="0" lang="zh-CN" alt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（控制字段决定控制信号）</a:t>
            </a:r>
            <a:r>
              <a:rPr kumimoji="0" lang="zh-CN" altLang="zh-CN"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 → 5. 生成</a:t>
            </a:r>
            <a:r>
              <a:rPr kumimoji="0" lang="zh-CN" alt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后继</a:t>
            </a:r>
            <a:r>
              <a:rPr kumimoji="0" lang="zh-CN" altLang="zh-CN"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微地址</a:t>
            </a:r>
            <a:r>
              <a:rPr kumimoji="0" lang="zh-CN" altLang="en-US"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（下址字段决定）</a:t>
            </a:r>
            <a:r>
              <a:rPr kumimoji="0" lang="zh-CN" altLang="zh-CN" sz="1600" b="0" i="0" u="none" strike="noStrike" cap="none" normalizeH="0" baseline="0" dirty="0">
                <a:ln>
                  <a:noFill/>
                </a:ln>
                <a:solidFill>
                  <a:schemeClr val="tx1"/>
                </a:solidFill>
                <a:effectLst>
                  <a:outerShdw blurRad="38100" dist="38100" dir="2700000" algn="tl">
                    <a:srgbClr val="000000">
                      <a:alpha val="43137"/>
                    </a:srgbClr>
                  </a:outerShdw>
                </a:effectLst>
                <a:latin typeface="Arial Unicode MS"/>
              </a:rPr>
              <a:t> → (循环)</a:t>
            </a:r>
            <a:r>
              <a:rPr kumimoji="0" lang="zh-CN" altLang="zh-CN" sz="700" b="0" i="0" u="none" strike="noStrike" cap="none" normalizeH="0" baseline="0" dirty="0">
                <a:ln>
                  <a:noFill/>
                </a:ln>
                <a:solidFill>
                  <a:schemeClr val="tx1"/>
                </a:solidFill>
                <a:effectLst>
                  <a:outerShdw blurRad="38100" dist="38100" dir="2700000" algn="tl">
                    <a:srgbClr val="000000">
                      <a:alpha val="43137"/>
                    </a:srgbClr>
                  </a:outerShdw>
                </a:effectLst>
              </a:rPr>
              <a:t> </a:t>
            </a:r>
            <a:endParaRPr lang="zh-CN" altLang="en-US" sz="1600" dirty="0">
              <a:effectLst>
                <a:outerShdw blurRad="38100" dist="38100" dir="2700000" algn="tl">
                  <a:srgbClr val="000000">
                    <a:alpha val="43137"/>
                  </a:srgbClr>
                </a:outerShdw>
              </a:effectLst>
            </a:endParaRPr>
          </a:p>
          <a:p>
            <a:endParaRPr lang="zh-CN" altLang="en-US" sz="1600" dirty="0"/>
          </a:p>
        </p:txBody>
      </p:sp>
    </p:spTree>
  </p:cSld>
  <p:clrMapOvr>
    <a:masterClrMapping/>
  </p:clrMapOvr>
  <p:transition>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fontAlgn="auto" hangingPunct="1">
              <a:spcAft>
                <a:spcPts val="0"/>
              </a:spcAft>
              <a:defRPr/>
            </a:pPr>
            <a:r>
              <a:rPr lang="zh-CN" altLang="en-US" dirty="0"/>
              <a:t>三级时序系统   </a:t>
            </a:r>
            <a:r>
              <a:rPr lang="zh-CN" altLang="en-US" sz="2400" dirty="0"/>
              <a:t>​​机器周期、节拍、工作脉冲​）</a:t>
            </a:r>
            <a:endParaRPr lang="zh-CN" altLang="en-US" dirty="0"/>
          </a:p>
        </p:txBody>
      </p:sp>
      <p:sp>
        <p:nvSpPr>
          <p:cNvPr id="7" name="内容占位符 6"/>
          <p:cNvSpPr>
            <a:spLocks noGrp="1"/>
          </p:cNvSpPr>
          <p:nvPr>
            <p:ph idx="1"/>
          </p:nvPr>
        </p:nvSpPr>
        <p:spPr/>
        <p:txBody>
          <a:bodyPr/>
          <a:lstStyle/>
          <a:p>
            <a:r>
              <a:rPr lang="zh-CN" altLang="en-US" dirty="0"/>
              <a:t>三级时序系统</a:t>
            </a:r>
            <a:r>
              <a:rPr lang="zh-CN" altLang="en-US" b="0" dirty="0"/>
              <a:t>是计算机控制器协调指令执行的核心时序框架，通过</a:t>
            </a:r>
            <a:r>
              <a:rPr lang="zh-CN" altLang="en-US" b="0" dirty="0">
                <a:solidFill>
                  <a:srgbClr val="FF0000"/>
                </a:solidFill>
              </a:rPr>
              <a:t>分层时间划分</a:t>
            </a:r>
            <a:r>
              <a:rPr lang="zh-CN" altLang="en-US" b="0" dirty="0"/>
              <a:t>确保硬件操作严格</a:t>
            </a:r>
            <a:r>
              <a:rPr lang="zh-CN" altLang="en-US" b="0" dirty="0">
                <a:highlight>
                  <a:srgbClr val="FFFF00"/>
                </a:highlight>
              </a:rPr>
              <a:t>同步</a:t>
            </a:r>
            <a:r>
              <a:rPr lang="zh-CN" altLang="en-US" b="0" dirty="0"/>
              <a:t>。</a:t>
            </a:r>
            <a:endParaRPr lang="zh-CN" altLang="en-US" b="0" dirty="0"/>
          </a:p>
        </p:txBody>
      </p:sp>
      <p:sp>
        <p:nvSpPr>
          <p:cNvPr id="2" name="灯片编号占位符 1"/>
          <p:cNvSpPr>
            <a:spLocks noGrp="1"/>
          </p:cNvSpPr>
          <p:nvPr>
            <p:ph type="sldNum" sz="quarter" idx="12"/>
          </p:nvPr>
        </p:nvSpPr>
        <p:spPr/>
        <p:txBody>
          <a:bodyPr/>
          <a:lstStyle/>
          <a:p>
            <a:pPr>
              <a:defRPr/>
            </a:pPr>
            <a:fld id="{833EFA55-4D74-42C9-AECC-97BCD31A0A7B}" type="slidenum">
              <a:rPr lang="en-US" altLang="zh-CN" smtClean="0"/>
            </a:fld>
            <a:endParaRPr lang="en-US" altLang="zh-CN"/>
          </a:p>
        </p:txBody>
      </p:sp>
      <p:graphicFrame>
        <p:nvGraphicFramePr>
          <p:cNvPr id="8" name="表格 7"/>
          <p:cNvGraphicFramePr>
            <a:graphicFrameLocks noGrp="1"/>
          </p:cNvGraphicFramePr>
          <p:nvPr/>
        </p:nvGraphicFramePr>
        <p:xfrm>
          <a:off x="395536" y="2634909"/>
          <a:ext cx="8496944" cy="3674133"/>
        </p:xfrm>
        <a:graphic>
          <a:graphicData uri="http://schemas.openxmlformats.org/drawingml/2006/table">
            <a:tbl>
              <a:tblPr firstRow="1" firstCol="1" bandRow="1">
                <a:tableStyleId>{7DF18680-E054-41AD-8BC1-D1AEF772440D}</a:tableStyleId>
              </a:tblPr>
              <a:tblGrid>
                <a:gridCol w="1408368"/>
                <a:gridCol w="1111912"/>
                <a:gridCol w="2952328"/>
                <a:gridCol w="1368152"/>
                <a:gridCol w="1656184"/>
              </a:tblGrid>
              <a:tr h="188879">
                <a:tc>
                  <a:txBody>
                    <a:bodyPr/>
                    <a:lstStyle/>
                    <a:p>
                      <a:pPr algn="l">
                        <a:buNone/>
                      </a:pPr>
                      <a:r>
                        <a:rPr lang="zh-CN" sz="1800" kern="100" dirty="0">
                          <a:effectLst/>
                        </a:rPr>
                        <a:t>时序级别</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a:effectLst/>
                        </a:rPr>
                        <a:t>名称</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功能</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时间尺度</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典型应用场景</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r>
              <a:tr h="1133271">
                <a:tc>
                  <a:txBody>
                    <a:bodyPr/>
                    <a:lstStyle/>
                    <a:p>
                      <a:pPr algn="l">
                        <a:buNone/>
                      </a:pPr>
                      <a:r>
                        <a:rPr lang="zh-CN" sz="1800" kern="100">
                          <a:effectLst/>
                        </a:rPr>
                        <a:t>第一级</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机器周期</a:t>
                      </a:r>
                      <a:endParaRPr lang="en-US" altLang="zh-CN" sz="1800" kern="100" dirty="0">
                        <a:effectLst/>
                      </a:endParaRPr>
                    </a:p>
                    <a:p>
                      <a:pPr algn="l">
                        <a:buNone/>
                      </a:pPr>
                      <a:r>
                        <a:rPr lang="en-US" sz="1800" kern="100" dirty="0">
                          <a:effectLst/>
                        </a:rPr>
                        <a:t>Machine Cycle</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a:effectLst/>
                        </a:rPr>
                        <a:t>完成一个基本操作（如取指、内存读写）的完整时间段，通常对应一个总线周期。</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若干个时钟周期</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a:effectLst/>
                        </a:rPr>
                        <a:t>取指周期、存储器访问周期</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1133271">
                <a:tc>
                  <a:txBody>
                    <a:bodyPr/>
                    <a:lstStyle/>
                    <a:p>
                      <a:pPr algn="l">
                        <a:buNone/>
                      </a:pPr>
                      <a:r>
                        <a:rPr lang="zh-CN" sz="1800" kern="100">
                          <a:effectLst/>
                        </a:rPr>
                        <a:t>第二级</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节拍</a:t>
                      </a:r>
                      <a:endParaRPr lang="en-US" altLang="zh-CN" sz="1800" kern="100" dirty="0">
                        <a:effectLst/>
                      </a:endParaRPr>
                    </a:p>
                    <a:p>
                      <a:pPr algn="l">
                        <a:buNone/>
                      </a:pPr>
                      <a:r>
                        <a:rPr lang="en-US" sz="1800" kern="100" dirty="0">
                          <a:effectLst/>
                        </a:rPr>
                        <a:t>Clock Phase</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在机器周期内划分的阶段性操作（如地址发送、数据读写），</a:t>
                      </a:r>
                      <a:r>
                        <a:rPr lang="zh-CN" altLang="en-US" sz="1800" kern="100" dirty="0">
                          <a:effectLst/>
                        </a:rPr>
                        <a:t>可包含</a:t>
                      </a:r>
                      <a:r>
                        <a:rPr lang="zh-CN" sz="1800" kern="100" dirty="0">
                          <a:effectLst/>
                        </a:rPr>
                        <a:t>多个时钟周期。</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a:effectLst/>
                        </a:rPr>
                        <a:t>通常</a:t>
                      </a:r>
                      <a:r>
                        <a:rPr lang="en-US" sz="1800" kern="100">
                          <a:effectLst/>
                        </a:rPr>
                        <a:t>1</a:t>
                      </a:r>
                      <a:r>
                        <a:rPr lang="zh-CN" sz="1800" kern="100">
                          <a:effectLst/>
                        </a:rPr>
                        <a:t>个时钟周期</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en-US" sz="1800" kern="100">
                          <a:effectLst/>
                        </a:rPr>
                        <a:t>T1:PC</a:t>
                      </a:r>
                      <a:r>
                        <a:rPr lang="zh-CN" sz="1800" kern="100">
                          <a:effectLst/>
                        </a:rPr>
                        <a:t>→</a:t>
                      </a:r>
                      <a:r>
                        <a:rPr lang="en-US" sz="1800" kern="100">
                          <a:effectLst/>
                        </a:rPr>
                        <a:t>MAR</a:t>
                      </a:r>
                      <a:r>
                        <a:rPr lang="zh-CN" sz="1800" kern="100">
                          <a:effectLst/>
                        </a:rPr>
                        <a:t>；</a:t>
                      </a:r>
                      <a:r>
                        <a:rPr lang="en-US" sz="1800" kern="100">
                          <a:effectLst/>
                        </a:rPr>
                        <a:t>T2:MEM_READ</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1133271">
                <a:tc>
                  <a:txBody>
                    <a:bodyPr/>
                    <a:lstStyle/>
                    <a:p>
                      <a:pPr algn="l">
                        <a:buNone/>
                      </a:pPr>
                      <a:r>
                        <a:rPr lang="zh-CN" sz="1800" kern="100">
                          <a:effectLst/>
                        </a:rPr>
                        <a:t>第三级</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工作脉冲</a:t>
                      </a:r>
                      <a:r>
                        <a:rPr lang="en-US" sz="1800" kern="100" dirty="0">
                          <a:effectLst/>
                        </a:rPr>
                        <a:t>Work Pulse</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在节拍内触发的瞬时操作，通常对齐时钟边沿。</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时钟上升</a:t>
                      </a:r>
                      <a:r>
                        <a:rPr lang="en-US" sz="1800" kern="100" dirty="0">
                          <a:effectLst/>
                        </a:rPr>
                        <a:t>/</a:t>
                      </a:r>
                      <a:r>
                        <a:rPr lang="zh-CN" sz="1800" kern="100" dirty="0">
                          <a:solidFill>
                            <a:srgbClr val="FF0000"/>
                          </a:solidFill>
                          <a:effectLst/>
                        </a:rPr>
                        <a:t>下降沿</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buNone/>
                      </a:pPr>
                      <a:r>
                        <a:rPr lang="zh-CN" sz="1800" kern="100" dirty="0">
                          <a:effectLst/>
                        </a:rPr>
                        <a:t>寄存器锁存、</a:t>
                      </a:r>
                      <a:r>
                        <a:rPr lang="en-US" sz="1800" kern="100" dirty="0">
                          <a:effectLst/>
                        </a:rPr>
                        <a:t>ALU</a:t>
                      </a:r>
                      <a:r>
                        <a:rPr lang="zh-CN" sz="1800" kern="100" dirty="0">
                          <a:effectLst/>
                        </a:rPr>
                        <a:t>结果保存</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fontAlgn="auto" hangingPunct="1">
              <a:spcAft>
                <a:spcPts val="0"/>
              </a:spcAft>
              <a:defRPr/>
            </a:pPr>
            <a:r>
              <a:rPr lang="zh-CN" altLang="en-US"/>
              <a:t>时序信号及工作脉冲的形成</a:t>
            </a:r>
            <a:endParaRPr lang="zh-CN" altLang="en-US"/>
          </a:p>
        </p:txBody>
      </p:sp>
      <p:sp>
        <p:nvSpPr>
          <p:cNvPr id="128003" name="Rectangle 3"/>
          <p:cNvSpPr>
            <a:spLocks noGrp="1" noChangeArrowheads="1"/>
          </p:cNvSpPr>
          <p:nvPr>
            <p:ph type="body" sz="half" idx="1"/>
          </p:nvPr>
        </p:nvSpPr>
        <p:spPr>
          <a:xfrm>
            <a:off x="457200" y="1600200"/>
            <a:ext cx="8435975" cy="3114675"/>
          </a:xfrm>
        </p:spPr>
        <p:txBody>
          <a:bodyPr rtlCol="0">
            <a:normAutofit fontScale="92500" lnSpcReduction="20000"/>
          </a:bodyPr>
          <a:lstStyle/>
          <a:p>
            <a:pPr eaLnBrk="1" fontAlgn="auto" hangingPunct="1">
              <a:spcAft>
                <a:spcPts val="0"/>
              </a:spcAft>
              <a:defRPr/>
            </a:pPr>
            <a:r>
              <a:rPr lang="zh-CN" altLang="en-US" sz="2800" dirty="0"/>
              <a:t>时序信号</a:t>
            </a:r>
            <a:r>
              <a:rPr lang="en-US" altLang="zh-CN" sz="2800" dirty="0"/>
              <a:t>CLK</a:t>
            </a:r>
            <a:r>
              <a:rPr lang="zh-CN" altLang="en-US" sz="2800" dirty="0"/>
              <a:t>，</a:t>
            </a:r>
            <a:r>
              <a:rPr lang="en-US" altLang="zh-CN" sz="2800" dirty="0"/>
              <a:t>T</a:t>
            </a:r>
            <a:r>
              <a:rPr lang="en-US" altLang="zh-CN" sz="2800" baseline="-25000" dirty="0"/>
              <a:t>1</a:t>
            </a:r>
            <a:r>
              <a:rPr lang="zh-CN" altLang="en-US" sz="2800" dirty="0"/>
              <a:t>，</a:t>
            </a:r>
            <a:r>
              <a:rPr lang="en-US" altLang="zh-CN" sz="2800" dirty="0"/>
              <a:t>T</a:t>
            </a:r>
            <a:r>
              <a:rPr lang="en-US" altLang="zh-CN" sz="2800" baseline="-25000" dirty="0"/>
              <a:t>2</a:t>
            </a:r>
            <a:endParaRPr lang="en-US" altLang="zh-CN" sz="2800" baseline="-25000" dirty="0"/>
          </a:p>
          <a:p>
            <a:pPr marL="484505" lvl="1" eaLnBrk="1" fontAlgn="auto" hangingPunct="1">
              <a:spcAft>
                <a:spcPts val="0"/>
              </a:spcAft>
              <a:defRPr/>
            </a:pPr>
            <a:r>
              <a:rPr lang="en-US" altLang="zh-CN" sz="2400" dirty="0"/>
              <a:t>CLK</a:t>
            </a:r>
            <a:r>
              <a:rPr lang="en-US" altLang="zh-CN" sz="2400" baseline="-25000" dirty="0"/>
              <a:t>2</a:t>
            </a:r>
            <a:r>
              <a:rPr lang="zh-CN" altLang="en-US" sz="2400" dirty="0"/>
              <a:t>经过二分频得到</a:t>
            </a:r>
            <a:r>
              <a:rPr lang="en-US" altLang="zh-CN" sz="2400" dirty="0"/>
              <a:t>CLK</a:t>
            </a:r>
            <a:endParaRPr lang="en-US" altLang="zh-CN" sz="2400" dirty="0"/>
          </a:p>
          <a:p>
            <a:pPr marL="484505" lvl="1" eaLnBrk="1" fontAlgn="auto" hangingPunct="1">
              <a:spcAft>
                <a:spcPts val="0"/>
              </a:spcAft>
              <a:defRPr/>
            </a:pPr>
            <a:r>
              <a:rPr lang="en-US" altLang="zh-CN" sz="2400" dirty="0"/>
              <a:t>CLK</a:t>
            </a:r>
            <a:r>
              <a:rPr lang="zh-CN" altLang="en-US" sz="2400" dirty="0"/>
              <a:t>经过二分频得到</a:t>
            </a:r>
            <a:r>
              <a:rPr lang="en-US" altLang="zh-CN" sz="2400" dirty="0"/>
              <a:t>T</a:t>
            </a:r>
            <a:r>
              <a:rPr lang="en-US" altLang="zh-CN" sz="2400" baseline="-25000" dirty="0"/>
              <a:t>1</a:t>
            </a:r>
            <a:endParaRPr lang="en-US" altLang="zh-CN" sz="2400" baseline="-25000" dirty="0"/>
          </a:p>
          <a:p>
            <a:pPr marL="484505" lvl="1" eaLnBrk="1" fontAlgn="auto" hangingPunct="1">
              <a:spcAft>
                <a:spcPts val="0"/>
              </a:spcAft>
              <a:defRPr/>
            </a:pPr>
            <a:r>
              <a:rPr lang="en-US" altLang="zh-CN" sz="2400" dirty="0"/>
              <a:t>T</a:t>
            </a:r>
            <a:r>
              <a:rPr lang="en-US" altLang="zh-CN" sz="2400" baseline="-25000" dirty="0"/>
              <a:t>1</a:t>
            </a:r>
            <a:r>
              <a:rPr lang="zh-CN" altLang="en-US" sz="2400" dirty="0"/>
              <a:t>反相得到</a:t>
            </a:r>
            <a:r>
              <a:rPr lang="en-US" altLang="zh-CN" sz="2400" dirty="0"/>
              <a:t>T</a:t>
            </a:r>
            <a:r>
              <a:rPr lang="en-US" altLang="zh-CN" sz="2400" baseline="-25000" dirty="0"/>
              <a:t>2</a:t>
            </a:r>
            <a:endParaRPr lang="en-US" altLang="zh-CN" sz="2400" dirty="0"/>
          </a:p>
          <a:p>
            <a:pPr eaLnBrk="1" fontAlgn="auto" hangingPunct="1">
              <a:spcAft>
                <a:spcPts val="0"/>
              </a:spcAft>
              <a:defRPr/>
            </a:pPr>
            <a:r>
              <a:rPr lang="zh-CN" altLang="en-US" sz="2800" dirty="0"/>
              <a:t>工作脉冲</a:t>
            </a:r>
            <a:endParaRPr lang="zh-CN" altLang="en-US" sz="2800" dirty="0"/>
          </a:p>
          <a:p>
            <a:pPr marL="484505" lvl="1" eaLnBrk="1" fontAlgn="auto" hangingPunct="1">
              <a:spcAft>
                <a:spcPts val="0"/>
              </a:spcAft>
              <a:defRPr/>
            </a:pPr>
            <a:r>
              <a:rPr lang="zh-CN" altLang="en-US" sz="2400" dirty="0"/>
              <a:t>组合上述信号可得到任意需要的时序脉冲。</a:t>
            </a:r>
            <a:endParaRPr lang="zh-CN" altLang="en-US" sz="2400" dirty="0"/>
          </a:p>
        </p:txBody>
      </p:sp>
      <p:graphicFrame>
        <p:nvGraphicFramePr>
          <p:cNvPr id="91142" name="Object 2"/>
          <p:cNvGraphicFramePr>
            <a:graphicFrameLocks noGrp="1" noChangeAspect="1"/>
          </p:cNvGraphicFramePr>
          <p:nvPr>
            <p:ph sz="quarter" idx="2"/>
          </p:nvPr>
        </p:nvGraphicFramePr>
        <p:xfrm>
          <a:off x="1258888" y="4799013"/>
          <a:ext cx="4038600" cy="555625"/>
        </p:xfrm>
        <a:graphic>
          <a:graphicData uri="http://schemas.openxmlformats.org/presentationml/2006/ole">
            <mc:AlternateContent xmlns:mc="http://schemas.openxmlformats.org/markup-compatibility/2006">
              <mc:Choice xmlns:v="urn:schemas-microsoft-com:vml" Requires="v">
                <p:oleObj spid="_x0000_s2" name="Image" r:id="rId1" imgW="6184900" imgH="850900" progId="">
                  <p:embed/>
                </p:oleObj>
              </mc:Choice>
              <mc:Fallback>
                <p:oleObj name="Image" r:id="rId1" imgW="6184900" imgH="8509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799013"/>
                        <a:ext cx="40386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3" name="Object 3"/>
          <p:cNvGraphicFramePr>
            <a:graphicFrameLocks noGrp="1" noChangeAspect="1"/>
          </p:cNvGraphicFramePr>
          <p:nvPr>
            <p:ph sz="quarter" idx="3"/>
          </p:nvPr>
        </p:nvGraphicFramePr>
        <p:xfrm>
          <a:off x="1258888" y="5303838"/>
          <a:ext cx="4038600" cy="554037"/>
        </p:xfrm>
        <a:graphic>
          <a:graphicData uri="http://schemas.openxmlformats.org/presentationml/2006/ole">
            <mc:AlternateContent xmlns:mc="http://schemas.openxmlformats.org/markup-compatibility/2006">
              <mc:Choice xmlns:v="urn:schemas-microsoft-com:vml" Requires="v">
                <p:oleObj spid="_x0000_s3" name="Image" r:id="rId3" imgW="5829300" imgH="800100" progId="">
                  <p:embed/>
                </p:oleObj>
              </mc:Choice>
              <mc:Fallback>
                <p:oleObj name="Image" r:id="rId3" imgW="5829300" imgH="8001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303838"/>
                        <a:ext cx="40386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833EFA55-4D74-42C9-AECC-97BCD31A0A7B}" type="slidenum">
              <a:rPr lang="en-US" altLang="zh-CN" smtClean="0"/>
            </a:fld>
            <a:endParaRPr lang="en-US" altLang="zh-CN"/>
          </a:p>
        </p:txBody>
      </p:sp>
      <p:pic>
        <p:nvPicPr>
          <p:cNvPr id="5" name="图片 4"/>
          <p:cNvPicPr>
            <a:picLocks noChangeAspect="1"/>
          </p:cNvPicPr>
          <p:nvPr/>
        </p:nvPicPr>
        <p:blipFill>
          <a:blip r:embed="rId5"/>
          <a:stretch>
            <a:fillRect/>
          </a:stretch>
        </p:blipFill>
        <p:spPr>
          <a:xfrm>
            <a:off x="4609949" y="2120222"/>
            <a:ext cx="4314166" cy="1452794"/>
          </a:xfrm>
          <a:prstGeom prst="rect">
            <a:avLst/>
          </a:prstGeom>
        </p:spPr>
      </p:pic>
    </p:spTree>
  </p:cSld>
  <p:clrMapOvr>
    <a:masterClrMapping/>
  </p:clrMapOvr>
  <p:transition>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时序信号和工作脉冲的形成</a:t>
            </a:r>
            <a:endParaRPr lang="zh-CN" altLang="en-US" dirty="0">
              <a:solidFill>
                <a:srgbClr val="002060"/>
              </a:solidFill>
            </a:endParaRPr>
          </a:p>
        </p:txBody>
      </p:sp>
      <p:graphicFrame>
        <p:nvGraphicFramePr>
          <p:cNvPr id="92165" name="Object 2"/>
          <p:cNvGraphicFramePr>
            <a:graphicFrameLocks noGrp="1" noChangeAspect="1"/>
          </p:cNvGraphicFramePr>
          <p:nvPr>
            <p:ph sz="half" idx="1"/>
          </p:nvPr>
        </p:nvGraphicFramePr>
        <p:xfrm>
          <a:off x="857250" y="1198563"/>
          <a:ext cx="3498850" cy="5407025"/>
        </p:xfrm>
        <a:graphic>
          <a:graphicData uri="http://schemas.openxmlformats.org/presentationml/2006/ole">
            <mc:AlternateContent xmlns:mc="http://schemas.openxmlformats.org/markup-compatibility/2006">
              <mc:Choice xmlns:v="urn:schemas-microsoft-com:vml" Requires="v">
                <p:oleObj spid="_x0000_s3" name="位图图像" r:id="rId1" imgW="5410200" imgH="8362950" progId="PBrush">
                  <p:embed/>
                </p:oleObj>
              </mc:Choice>
              <mc:Fallback>
                <p:oleObj name="位图图像" r:id="rId1" imgW="5410200" imgH="8362950"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198563"/>
                        <a:ext cx="3498850" cy="540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66" name="内容占位符 10"/>
          <p:cNvSpPr>
            <a:spLocks noGrp="1"/>
          </p:cNvSpPr>
          <p:nvPr>
            <p:ph sz="half" idx="2"/>
          </p:nvPr>
        </p:nvSpPr>
        <p:spPr>
          <a:xfrm>
            <a:off x="5226050" y="1828800"/>
            <a:ext cx="3244850" cy="4114800"/>
          </a:xfrm>
        </p:spPr>
        <p:txBody>
          <a:bodyPr/>
          <a:lstStyle/>
          <a:p>
            <a:pPr eaLnBrk="1" hangingPunct="1"/>
            <a:r>
              <a:rPr lang="zh-CN" altLang="en-US" sz="2400"/>
              <a:t>机器周期的</a:t>
            </a:r>
            <a:r>
              <a:rPr lang="en-US" altLang="zh-CN" sz="2400"/>
              <a:t>T1</a:t>
            </a:r>
            <a:r>
              <a:rPr lang="zh-CN" altLang="en-US" sz="2400"/>
              <a:t>和</a:t>
            </a:r>
            <a:r>
              <a:rPr lang="en-US" altLang="zh-CN" sz="2400"/>
              <a:t>T2</a:t>
            </a:r>
            <a:r>
              <a:rPr lang="zh-CN" altLang="en-US" sz="2400"/>
              <a:t>节拍信号和工作脉冲</a:t>
            </a:r>
            <a:r>
              <a:rPr lang="en-US" altLang="zh-CN" sz="2400"/>
              <a:t>CP</a:t>
            </a:r>
            <a:r>
              <a:rPr lang="zh-CN" altLang="en-US" sz="2400"/>
              <a:t>组合可以得到我们想得到的任意时序脉冲。</a:t>
            </a:r>
            <a:endParaRPr lang="zh-CN" altLang="en-US" sz="2400"/>
          </a:p>
        </p:txBody>
      </p:sp>
      <p:sp>
        <p:nvSpPr>
          <p:cNvPr id="92169"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451680-D267-41F6-98D2-C4FCADF5CB88}"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zh-CN" altLang="en-US" dirty="0"/>
              <a:t>寄存器的打入脉冲的形成</a:t>
            </a:r>
            <a:endParaRPr lang="zh-CN" altLang="en-US" dirty="0"/>
          </a:p>
        </p:txBody>
      </p:sp>
      <p:sp>
        <p:nvSpPr>
          <p:cNvPr id="93189" name="文本占位符 7"/>
          <p:cNvSpPr>
            <a:spLocks noGrp="1"/>
          </p:cNvSpPr>
          <p:nvPr>
            <p:ph type="body" sz="half" idx="1"/>
          </p:nvPr>
        </p:nvSpPr>
        <p:spPr>
          <a:xfrm>
            <a:off x="457200" y="1600200"/>
            <a:ext cx="8401050" cy="2189163"/>
          </a:xfrm>
        </p:spPr>
        <p:txBody>
          <a:bodyPr/>
          <a:lstStyle/>
          <a:p>
            <a:pPr eaLnBrk="1" hangingPunct="1"/>
            <a:r>
              <a:rPr lang="zh-CN" altLang="en-US"/>
              <a:t>如：采用</a:t>
            </a:r>
            <a:r>
              <a:rPr lang="zh-CN" altLang="en-US">
                <a:latin typeface="Arial" panose="020B0604020202020204" pitchFamily="34" charset="0"/>
              </a:rPr>
              <a:t>“</a:t>
            </a:r>
            <a:r>
              <a:rPr lang="zh-CN" altLang="en-US"/>
              <a:t>与</a:t>
            </a:r>
            <a:r>
              <a:rPr lang="zh-CN" altLang="en-US">
                <a:latin typeface="Arial" panose="020B0604020202020204" pitchFamily="34" charset="0"/>
              </a:rPr>
              <a:t>”</a:t>
            </a:r>
            <a:r>
              <a:rPr lang="zh-CN" altLang="en-US"/>
              <a:t>门形成</a:t>
            </a:r>
            <a:r>
              <a:rPr lang="en-US" altLang="zh-CN"/>
              <a:t>IR</a:t>
            </a:r>
            <a:r>
              <a:rPr lang="zh-CN" altLang="en-US"/>
              <a:t>和</a:t>
            </a:r>
            <a:r>
              <a:rPr lang="en-US" altLang="zh-CN"/>
              <a:t>PC</a:t>
            </a:r>
            <a:r>
              <a:rPr lang="zh-CN" altLang="en-US"/>
              <a:t>的打入脉冲</a:t>
            </a:r>
            <a:r>
              <a:rPr lang="en-US" altLang="zh-CN"/>
              <a:t>(CP-IR</a:t>
            </a:r>
            <a:r>
              <a:rPr lang="zh-CN" altLang="en-US"/>
              <a:t>和</a:t>
            </a:r>
            <a:r>
              <a:rPr lang="en-US" altLang="zh-CN"/>
              <a:t>CP-PC)</a:t>
            </a:r>
            <a:r>
              <a:rPr lang="zh-CN" altLang="en-US"/>
              <a:t>；</a:t>
            </a:r>
            <a:endParaRPr lang="en-US" altLang="zh-CN"/>
          </a:p>
          <a:p>
            <a:pPr eaLnBrk="1" hangingPunct="1"/>
            <a:r>
              <a:rPr lang="zh-CN" altLang="en-US"/>
              <a:t>如：</a:t>
            </a:r>
            <a:r>
              <a:rPr lang="en-US" altLang="zh-CN"/>
              <a:t>ADS′</a:t>
            </a:r>
            <a:r>
              <a:rPr lang="zh-CN" altLang="en-US"/>
              <a:t>，仅在Ｔ１时间起作用，可利用微指令控制位</a:t>
            </a:r>
            <a:r>
              <a:rPr lang="en-US" altLang="zh-CN"/>
              <a:t>ADS</a:t>
            </a:r>
            <a:r>
              <a:rPr lang="zh-CN" altLang="en-US"/>
              <a:t>和</a:t>
            </a:r>
            <a:r>
              <a:rPr lang="en-US" altLang="zh-CN"/>
              <a:t>T1</a:t>
            </a:r>
            <a:r>
              <a:rPr lang="zh-CN" altLang="en-US"/>
              <a:t>相</a:t>
            </a:r>
            <a:r>
              <a:rPr lang="zh-CN" altLang="en-US">
                <a:latin typeface="Arial" panose="020B0604020202020204" pitchFamily="34" charset="0"/>
              </a:rPr>
              <a:t>“</a:t>
            </a:r>
            <a:r>
              <a:rPr lang="zh-CN" altLang="en-US"/>
              <a:t>与</a:t>
            </a:r>
            <a:r>
              <a:rPr lang="zh-CN" altLang="en-US">
                <a:latin typeface="Arial" panose="020B0604020202020204" pitchFamily="34" charset="0"/>
              </a:rPr>
              <a:t>”。</a:t>
            </a:r>
            <a:endParaRPr lang="zh-CN" altLang="en-US"/>
          </a:p>
        </p:txBody>
      </p:sp>
      <p:sp>
        <p:nvSpPr>
          <p:cNvPr id="93192"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D304F1-A427-4CA9-BB5D-1491A401A81A}"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graphicFrame>
        <p:nvGraphicFramePr>
          <p:cNvPr id="93193" name="Object 2"/>
          <p:cNvGraphicFramePr>
            <a:graphicFrameLocks noGrp="1" noChangeAspect="1"/>
          </p:cNvGraphicFramePr>
          <p:nvPr>
            <p:ph sz="half" idx="2"/>
          </p:nvPr>
        </p:nvGraphicFramePr>
        <p:xfrm>
          <a:off x="571500" y="3857625"/>
          <a:ext cx="8315325" cy="1377950"/>
        </p:xfrm>
        <a:graphic>
          <a:graphicData uri="http://schemas.openxmlformats.org/presentationml/2006/ole">
            <mc:AlternateContent xmlns:mc="http://schemas.openxmlformats.org/markup-compatibility/2006">
              <mc:Choice xmlns:v="urn:schemas-microsoft-com:vml" Requires="v">
                <p:oleObj spid="_x0000_s3" name="位图图像" r:id="rId1" imgW="7581900" imgH="1257300" progId="PBrush">
                  <p:embed/>
                </p:oleObj>
              </mc:Choice>
              <mc:Fallback>
                <p:oleObj name="位图图像" r:id="rId1" imgW="7581900" imgH="1257300"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857625"/>
                        <a:ext cx="8315325"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的发展</a:t>
            </a:r>
            <a:r>
              <a:rPr lang="zh-CN" altLang="en-US" sz="2800" b="1" dirty="0"/>
              <a:t>（</a:t>
            </a:r>
            <a:r>
              <a:rPr lang="en-US" sz="2800" dirty="0"/>
              <a:t> INTEL</a:t>
            </a:r>
            <a:r>
              <a:rPr lang="zh-CN" altLang="en-US" sz="2800" dirty="0"/>
              <a:t>公司）</a:t>
            </a:r>
            <a:endParaRPr lang="zh-CN" altLang="en-US" dirty="0"/>
          </a:p>
        </p:txBody>
      </p:sp>
      <p:sp>
        <p:nvSpPr>
          <p:cNvPr id="33797" name="内容占位符 2"/>
          <p:cNvSpPr>
            <a:spLocks noGrp="1"/>
          </p:cNvSpPr>
          <p:nvPr>
            <p:ph idx="1"/>
          </p:nvPr>
        </p:nvSpPr>
        <p:spPr>
          <a:xfrm>
            <a:off x="714375" y="1357313"/>
            <a:ext cx="7929563" cy="5072062"/>
          </a:xfrm>
        </p:spPr>
        <p:txBody>
          <a:bodyPr/>
          <a:lstStyle/>
          <a:p>
            <a:pPr eaLnBrk="1" hangingPunct="1"/>
            <a:r>
              <a:rPr lang="en-US" altLang="zh-CN"/>
              <a:t>1971</a:t>
            </a:r>
            <a:r>
              <a:rPr lang="zh-CN" altLang="en-US"/>
              <a:t>年，</a:t>
            </a:r>
            <a:r>
              <a:rPr lang="en-US" altLang="zh-CN"/>
              <a:t> </a:t>
            </a:r>
            <a:r>
              <a:rPr lang="zh-CN" altLang="en-US"/>
              <a:t>世界上第一台微处理器</a:t>
            </a:r>
            <a:r>
              <a:rPr lang="en-US" altLang="zh-CN"/>
              <a:t>4004</a:t>
            </a:r>
            <a:r>
              <a:rPr lang="zh-CN" altLang="en-US"/>
              <a:t>， </a:t>
            </a:r>
            <a:r>
              <a:rPr lang="en-US" altLang="zh-CN"/>
              <a:t>4</a:t>
            </a:r>
            <a:r>
              <a:rPr lang="zh-CN" altLang="en-US"/>
              <a:t>位微处理器。</a:t>
            </a:r>
            <a:endParaRPr lang="en-US" altLang="zh-CN"/>
          </a:p>
          <a:p>
            <a:pPr eaLnBrk="1" hangingPunct="1"/>
            <a:r>
              <a:rPr lang="en-US" altLang="zh-CN"/>
              <a:t>1978</a:t>
            </a:r>
            <a:r>
              <a:rPr lang="zh-CN" altLang="en-US"/>
              <a:t>年，生产出</a:t>
            </a:r>
            <a:r>
              <a:rPr lang="en-US" altLang="zh-CN"/>
              <a:t>16</a:t>
            </a:r>
            <a:r>
              <a:rPr lang="zh-CN" altLang="en-US"/>
              <a:t>位的微处理器，并命名为</a:t>
            </a:r>
            <a:r>
              <a:rPr lang="en-US" altLang="zh-CN"/>
              <a:t>i8086</a:t>
            </a:r>
            <a:r>
              <a:rPr lang="zh-CN" altLang="en-US"/>
              <a:t>。</a:t>
            </a:r>
            <a:endParaRPr lang="en-US" altLang="zh-CN"/>
          </a:p>
          <a:p>
            <a:pPr eaLnBrk="1" hangingPunct="1"/>
            <a:r>
              <a:rPr lang="en-US" altLang="zh-CN"/>
              <a:t>1979</a:t>
            </a:r>
            <a:r>
              <a:rPr lang="zh-CN" altLang="en-US"/>
              <a:t>年，推出了</a:t>
            </a:r>
            <a:r>
              <a:rPr lang="en-US" altLang="zh-CN"/>
              <a:t>8088</a:t>
            </a:r>
            <a:r>
              <a:rPr lang="zh-CN" altLang="en-US"/>
              <a:t>芯片，它仍旧是属于</a:t>
            </a:r>
            <a:r>
              <a:rPr lang="en-US" altLang="zh-CN"/>
              <a:t>16</a:t>
            </a:r>
            <a:r>
              <a:rPr lang="zh-CN" altLang="en-US"/>
              <a:t>位微处理器，内部数据总线都是</a:t>
            </a:r>
            <a:r>
              <a:rPr lang="en-US" altLang="zh-CN"/>
              <a:t>16</a:t>
            </a:r>
            <a:r>
              <a:rPr lang="zh-CN" altLang="en-US"/>
              <a:t>位，外部数据总线是</a:t>
            </a:r>
            <a:r>
              <a:rPr lang="en-US" altLang="zh-CN"/>
              <a:t>8</a:t>
            </a:r>
            <a:r>
              <a:rPr lang="zh-CN" altLang="en-US"/>
              <a:t>位。 </a:t>
            </a:r>
            <a:endParaRPr lang="en-US" altLang="zh-CN"/>
          </a:p>
          <a:p>
            <a:pPr lvl="1" eaLnBrk="1" hangingPunct="1"/>
            <a:r>
              <a:rPr lang="en-US" altLang="zh-CN"/>
              <a:t>1981</a:t>
            </a:r>
            <a:r>
              <a:rPr lang="zh-CN" altLang="en-US"/>
              <a:t>年</a:t>
            </a:r>
            <a:r>
              <a:rPr lang="en-US" altLang="zh-CN"/>
              <a:t>8088</a:t>
            </a:r>
            <a:r>
              <a:rPr lang="zh-CN" altLang="en-US"/>
              <a:t>芯片首次用于</a:t>
            </a:r>
            <a:r>
              <a:rPr lang="en-US" altLang="zh-CN"/>
              <a:t>IBM PC</a:t>
            </a:r>
            <a:r>
              <a:rPr lang="zh-CN" altLang="en-US"/>
              <a:t>机中，开创了全新的</a:t>
            </a:r>
            <a:r>
              <a:rPr lang="en-US" altLang="zh-CN"/>
              <a:t>PC</a:t>
            </a:r>
            <a:r>
              <a:rPr lang="zh-CN" altLang="en-US"/>
              <a:t>时代。</a:t>
            </a:r>
            <a:endParaRPr lang="en-US" altLang="zh-CN"/>
          </a:p>
          <a:p>
            <a:pPr eaLnBrk="1" hangingPunct="1"/>
            <a:r>
              <a:rPr lang="en-US" altLang="zh-CN"/>
              <a:t>1982</a:t>
            </a:r>
            <a:r>
              <a:rPr lang="zh-CN" altLang="en-US"/>
              <a:t>年，划时代的最新产品</a:t>
            </a:r>
            <a:r>
              <a:rPr lang="en-US" altLang="zh-CN"/>
              <a:t>80286</a:t>
            </a:r>
            <a:r>
              <a:rPr lang="zh-CN" altLang="en-US"/>
              <a:t>芯片。</a:t>
            </a:r>
            <a:endParaRPr lang="en-US" altLang="zh-CN"/>
          </a:p>
          <a:p>
            <a:pPr lvl="1" eaLnBrk="1" hangingPunct="1"/>
            <a:r>
              <a:rPr lang="zh-CN" altLang="en-US"/>
              <a:t>内部和外部数据总线皆 为</a:t>
            </a:r>
            <a:r>
              <a:rPr lang="en-US" altLang="zh-CN"/>
              <a:t>16</a:t>
            </a:r>
            <a:r>
              <a:rPr lang="zh-CN" altLang="en-US"/>
              <a:t>位，地址总线</a:t>
            </a:r>
            <a:r>
              <a:rPr lang="en-US" altLang="zh-CN"/>
              <a:t>24</a:t>
            </a:r>
            <a:r>
              <a:rPr lang="zh-CN" altLang="en-US"/>
              <a:t>位，可寻址</a:t>
            </a:r>
            <a:r>
              <a:rPr lang="en-US" altLang="zh-CN"/>
              <a:t>16MB</a:t>
            </a:r>
            <a:r>
              <a:rPr lang="zh-CN" altLang="en-US"/>
              <a:t>内存。</a:t>
            </a:r>
            <a:endParaRPr lang="en-US" altLang="zh-CN"/>
          </a:p>
          <a:p>
            <a:pPr lvl="1" eaLnBrk="1" hangingPunct="1"/>
            <a:r>
              <a:rPr lang="en-US" altLang="zh-CN"/>
              <a:t>CPU</a:t>
            </a:r>
            <a:r>
              <a:rPr lang="zh-CN" altLang="en-US"/>
              <a:t>的工作方式也演变出两种来：实模式和保护模式。</a:t>
            </a:r>
            <a:endParaRPr lang="en-US" altLang="zh-CN"/>
          </a:p>
        </p:txBody>
      </p:sp>
      <p:sp>
        <p:nvSpPr>
          <p:cNvPr id="3380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1F1E34-A23A-4B47-8EFF-E417225966E0}"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机器周期的确定：</a:t>
            </a:r>
            <a:br>
              <a:rPr lang="en-US" altLang="zh-CN" dirty="0"/>
            </a:br>
            <a:r>
              <a:rPr lang="zh-CN" altLang="en-US" sz="2400" dirty="0">
                <a:solidFill>
                  <a:srgbClr val="002060"/>
                </a:solidFill>
              </a:rPr>
              <a:t>机器周期时间应</a:t>
            </a:r>
            <a:r>
              <a:rPr lang="en-US" altLang="zh-CN" sz="2400" dirty="0">
                <a:solidFill>
                  <a:srgbClr val="002060"/>
                </a:solidFill>
              </a:rPr>
              <a:t>&gt;=</a:t>
            </a:r>
            <a:r>
              <a:rPr lang="zh-CN" altLang="en-US" sz="2400" dirty="0">
                <a:solidFill>
                  <a:srgbClr val="002060"/>
                </a:solidFill>
              </a:rPr>
              <a:t>执行时间最长的微操作时间</a:t>
            </a:r>
            <a:endParaRPr lang="zh-CN" altLang="en-US" dirty="0">
              <a:solidFill>
                <a:srgbClr val="002060"/>
              </a:solidFill>
            </a:endParaRPr>
          </a:p>
        </p:txBody>
      </p:sp>
      <p:sp>
        <p:nvSpPr>
          <p:cNvPr id="94213" name="内容占位符 9"/>
          <p:cNvSpPr>
            <a:spLocks noGrp="1"/>
          </p:cNvSpPr>
          <p:nvPr>
            <p:ph sz="half" idx="2"/>
          </p:nvPr>
        </p:nvSpPr>
        <p:spPr>
          <a:xfrm>
            <a:off x="5226050" y="1828800"/>
            <a:ext cx="3244850" cy="4114800"/>
          </a:xfrm>
        </p:spPr>
        <p:txBody>
          <a:bodyPr/>
          <a:lstStyle/>
          <a:p>
            <a:pPr eaLnBrk="1" hangingPunct="1"/>
            <a:r>
              <a:rPr lang="en-US" altLang="zh-CN" sz="2000"/>
              <a:t>Ready#</a:t>
            </a:r>
            <a:r>
              <a:rPr lang="zh-CN" altLang="en-US" sz="2000"/>
              <a:t>信号，它是</a:t>
            </a:r>
            <a:r>
              <a:rPr lang="en-US" altLang="zh-CN" sz="2000"/>
              <a:t>CPU</a:t>
            </a:r>
            <a:r>
              <a:rPr lang="zh-CN" altLang="en-US" sz="2000"/>
              <a:t>访问存储器时，由存储器送回</a:t>
            </a:r>
            <a:r>
              <a:rPr lang="en-US" altLang="zh-CN" sz="2000"/>
              <a:t>CPU</a:t>
            </a:r>
            <a:r>
              <a:rPr lang="zh-CN" altLang="en-US" sz="2000"/>
              <a:t>的回答信号。</a:t>
            </a:r>
            <a:endParaRPr lang="en-US" altLang="zh-CN" sz="2000"/>
          </a:p>
          <a:p>
            <a:pPr eaLnBrk="1" hangingPunct="1"/>
            <a:r>
              <a:rPr lang="zh-CN" altLang="en-US" sz="2000"/>
              <a:t>考虑到存储器的速度可能与</a:t>
            </a:r>
            <a:r>
              <a:rPr lang="en-US" altLang="zh-CN" sz="2000"/>
              <a:t>CPU</a:t>
            </a:r>
            <a:r>
              <a:rPr lang="zh-CN" altLang="en-US" sz="2000"/>
              <a:t>不一致，假如存储器的速度较低，则</a:t>
            </a:r>
            <a:r>
              <a:rPr lang="en-US" altLang="zh-CN" sz="2000"/>
              <a:t>ready#</a:t>
            </a:r>
            <a:r>
              <a:rPr lang="zh-CN" altLang="en-US" sz="2000"/>
              <a:t>信号出现较晚，</a:t>
            </a:r>
            <a:r>
              <a:rPr lang="en-US" altLang="zh-CN" sz="2000"/>
              <a:t>CPU</a:t>
            </a:r>
            <a:r>
              <a:rPr lang="zh-CN" altLang="en-US" sz="2000"/>
              <a:t>将延长一个或一个以上</a:t>
            </a:r>
            <a:r>
              <a:rPr lang="en-US" altLang="zh-CN" sz="2000"/>
              <a:t>T2</a:t>
            </a:r>
            <a:r>
              <a:rPr lang="zh-CN" altLang="en-US" sz="2000"/>
              <a:t>节拍信号。</a:t>
            </a:r>
            <a:endParaRPr lang="zh-CN" altLang="en-US" sz="2000"/>
          </a:p>
        </p:txBody>
      </p:sp>
      <p:sp>
        <p:nvSpPr>
          <p:cNvPr id="94216"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AFB490-2F9F-427D-8355-5A92088B6E0C}" type="slidenum">
              <a:rPr lang="en-US" altLang="zh-CN">
                <a:solidFill>
                  <a:schemeClr val="tx2"/>
                </a:solidFill>
                <a:latin typeface="Cambria" panose="02040503050406030204" pitchFamily="18" charset="0"/>
                <a:ea typeface="华文楷体" panose="02010600040101010101" pitchFamily="2" charset="-122"/>
              </a:rPr>
            </a:fld>
            <a:endParaRPr lang="en-US" altLang="zh-CN">
              <a:solidFill>
                <a:schemeClr val="tx2"/>
              </a:solidFill>
              <a:latin typeface="Cambria" panose="02040503050406030204" pitchFamily="18" charset="0"/>
              <a:ea typeface="华文楷体" panose="02010600040101010101" pitchFamily="2" charset="-122"/>
            </a:endParaRPr>
          </a:p>
        </p:txBody>
      </p:sp>
      <p:graphicFrame>
        <p:nvGraphicFramePr>
          <p:cNvPr id="94217" name="Object 2"/>
          <p:cNvGraphicFramePr>
            <a:graphicFrameLocks noGrp="1" noChangeAspect="1"/>
          </p:cNvGraphicFramePr>
          <p:nvPr>
            <p:ph sz="half" idx="1"/>
          </p:nvPr>
        </p:nvGraphicFramePr>
        <p:xfrm>
          <a:off x="484188" y="1857375"/>
          <a:ext cx="4659312" cy="3332163"/>
        </p:xfrm>
        <a:graphic>
          <a:graphicData uri="http://schemas.openxmlformats.org/presentationml/2006/ole">
            <mc:AlternateContent xmlns:mc="http://schemas.openxmlformats.org/markup-compatibility/2006">
              <mc:Choice xmlns:v="urn:schemas-microsoft-com:vml" Requires="v">
                <p:oleObj spid="_x0000_s2" name="位图图像" r:id="rId1" imgW="4914900" imgH="3514725" progId="PBrush">
                  <p:embed/>
                </p:oleObj>
              </mc:Choice>
              <mc:Fallback>
                <p:oleObj name="位图图像" r:id="rId1" imgW="4914900" imgH="3514725" progId="PBrush">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1857375"/>
                        <a:ext cx="4659312" cy="333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785786" y="274638"/>
            <a:ext cx="7498080" cy="1143000"/>
          </a:xfrm>
        </p:spPr>
        <p:txBody>
          <a:bodyPr/>
          <a:lstStyle/>
          <a:p>
            <a:pPr eaLnBrk="1" fontAlgn="auto" hangingPunct="1">
              <a:spcAft>
                <a:spcPts val="0"/>
              </a:spcAft>
              <a:defRPr/>
            </a:pPr>
            <a:r>
              <a:rPr lang="zh-CN" altLang="en-US" dirty="0"/>
              <a:t>微程序控制计算机的工作过程</a:t>
            </a:r>
            <a:endParaRPr lang="zh-CN" altLang="en-US" dirty="0"/>
          </a:p>
        </p:txBody>
      </p:sp>
      <p:sp>
        <p:nvSpPr>
          <p:cNvPr id="9" name="内容占位符 8"/>
          <p:cNvSpPr>
            <a:spLocks noGrp="1"/>
          </p:cNvSpPr>
          <p:nvPr>
            <p:ph idx="1"/>
          </p:nvPr>
        </p:nvSpPr>
        <p:spPr>
          <a:xfrm>
            <a:off x="714375" y="1285875"/>
            <a:ext cx="7929563" cy="5214938"/>
          </a:xfrm>
        </p:spPr>
        <p:txBody>
          <a:bodyPr rtlCol="0">
            <a:normAutofit fontScale="92500" lnSpcReduction="10000"/>
          </a:bodyPr>
          <a:lstStyle/>
          <a:p>
            <a:pPr eaLnBrk="1" fontAlgn="auto" hangingPunct="1">
              <a:spcAft>
                <a:spcPts val="0"/>
              </a:spcAft>
              <a:defRPr/>
            </a:pPr>
            <a:r>
              <a:rPr lang="zh-CN" altLang="en-US" dirty="0"/>
              <a:t>机器加电后，首先由</a:t>
            </a:r>
            <a:r>
              <a:rPr lang="en-US" altLang="zh-CN" dirty="0"/>
              <a:t>reset</a:t>
            </a:r>
            <a:r>
              <a:rPr lang="zh-CN" altLang="en-US" dirty="0"/>
              <a:t>信号在</a:t>
            </a:r>
            <a:r>
              <a:rPr lang="en-US" altLang="zh-CN" dirty="0"/>
              <a:t>PC</a:t>
            </a:r>
            <a:r>
              <a:rPr lang="zh-CN" altLang="en-US" dirty="0"/>
              <a:t>内置入开机后执行的第一条指令的地址，同时在微指令寄存器内置入一条</a:t>
            </a:r>
            <a:r>
              <a:rPr lang="zh-CN" altLang="en-US" dirty="0">
                <a:latin typeface="Arial" panose="020B0604020202020204"/>
              </a:rPr>
              <a:t>“</a:t>
            </a:r>
            <a:r>
              <a:rPr lang="zh-CN" altLang="en-US" dirty="0"/>
              <a:t>取指</a:t>
            </a:r>
            <a:r>
              <a:rPr lang="zh-CN" altLang="en-US" dirty="0">
                <a:latin typeface="Arial" panose="020B0604020202020204"/>
              </a:rPr>
              <a:t>”</a:t>
            </a:r>
            <a:r>
              <a:rPr lang="zh-CN" altLang="en-US" dirty="0"/>
              <a:t>微指令，并将其他一些有关的状态位或寄存器置于初始状态。</a:t>
            </a:r>
            <a:endParaRPr lang="en-US" altLang="zh-CN" dirty="0"/>
          </a:p>
          <a:p>
            <a:pPr eaLnBrk="1" fontAlgn="auto" hangingPunct="1">
              <a:spcAft>
                <a:spcPts val="0"/>
              </a:spcAft>
              <a:defRPr/>
            </a:pPr>
            <a:r>
              <a:rPr lang="zh-CN" altLang="en-US" dirty="0"/>
              <a:t>当电压达到稳定值后，自动启动机器工作，产生节拍电位</a:t>
            </a:r>
            <a:r>
              <a:rPr lang="en-US" altLang="zh-CN" dirty="0"/>
              <a:t>T1</a:t>
            </a:r>
            <a:r>
              <a:rPr lang="zh-CN" altLang="en-US" dirty="0"/>
              <a:t>，</a:t>
            </a:r>
            <a:r>
              <a:rPr lang="en-US" altLang="zh-CN" dirty="0"/>
              <a:t>T2</a:t>
            </a:r>
            <a:r>
              <a:rPr lang="zh-CN" altLang="en-US" dirty="0"/>
              <a:t>和</a:t>
            </a:r>
            <a:r>
              <a:rPr lang="en-US" altLang="zh-CN" dirty="0"/>
              <a:t>CP</a:t>
            </a:r>
            <a:r>
              <a:rPr lang="zh-CN" altLang="en-US" dirty="0"/>
              <a:t>。</a:t>
            </a:r>
            <a:endParaRPr lang="en-US" altLang="zh-CN" dirty="0"/>
          </a:p>
          <a:p>
            <a:pPr marL="484505" lvl="1" eaLnBrk="1" fontAlgn="auto" hangingPunct="1">
              <a:spcAft>
                <a:spcPts val="0"/>
              </a:spcAft>
              <a:defRPr/>
            </a:pPr>
            <a:r>
              <a:rPr lang="zh-CN" altLang="en-US" dirty="0"/>
              <a:t>为保证机器正常工作，必须由电路保证开机工作后第一个机器周期信号的完整性，在该周期的末尾，产生开机后第一个工作脉冲</a:t>
            </a:r>
            <a:r>
              <a:rPr lang="en-US" altLang="zh-CN" dirty="0"/>
              <a:t>CP</a:t>
            </a:r>
            <a:r>
              <a:rPr lang="zh-CN" altLang="en-US" dirty="0"/>
              <a:t>。</a:t>
            </a:r>
            <a:endParaRPr lang="en-US" altLang="zh-CN" dirty="0"/>
          </a:p>
          <a:p>
            <a:pPr eaLnBrk="1" fontAlgn="auto" hangingPunct="1">
              <a:spcAft>
                <a:spcPts val="0"/>
              </a:spcAft>
              <a:defRPr/>
            </a:pPr>
            <a:r>
              <a:rPr lang="zh-CN" altLang="en-US" dirty="0"/>
              <a:t>然后机器开始执行程序，不断地取出指令、分析指令、执行指令。 </a:t>
            </a:r>
            <a:endParaRPr lang="en-US" altLang="zh-CN" dirty="0"/>
          </a:p>
          <a:p>
            <a:pPr marL="484505" lvl="1" eaLnBrk="1" fontAlgn="auto" hangingPunct="1">
              <a:spcAft>
                <a:spcPts val="0"/>
              </a:spcAft>
              <a:defRPr/>
            </a:pPr>
            <a:r>
              <a:rPr lang="zh-CN" altLang="en-US" dirty="0"/>
              <a:t>实现各条指令的微程序是存放在微程序控制器中的。</a:t>
            </a:r>
            <a:endParaRPr lang="en-US" altLang="zh-CN" dirty="0"/>
          </a:p>
          <a:p>
            <a:pPr marL="484505" lvl="1" eaLnBrk="1" fontAlgn="auto" hangingPunct="1">
              <a:spcAft>
                <a:spcPts val="0"/>
              </a:spcAft>
              <a:defRPr/>
            </a:pPr>
            <a:r>
              <a:rPr lang="zh-CN" altLang="en-US" dirty="0"/>
              <a:t>当前正在执行的微指令从微程序控制器中取出后放在微指令寄存器中，由微指令的控制字段中的各位直接控制信息和数据的传送，并进行相应的处理。</a:t>
            </a:r>
            <a:endParaRPr lang="zh-CN" altLang="en-US" dirty="0"/>
          </a:p>
        </p:txBody>
      </p:sp>
      <p:sp>
        <p:nvSpPr>
          <p:cNvPr id="95240" name="灯片编号占位符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D14DCD-560C-45A0-85A7-99D17FDE30DF}"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A1C65-CA1C-4212-B76F-031E0DC28D01}"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
        <p:nvSpPr>
          <p:cNvPr id="16" name="矩形 15"/>
          <p:cNvSpPr/>
          <p:nvPr/>
        </p:nvSpPr>
        <p:spPr>
          <a:xfrm>
            <a:off x="1285875" y="2571750"/>
            <a:ext cx="2357438" cy="1285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6262" name="组合 18"/>
          <p:cNvGrpSpPr/>
          <p:nvPr/>
        </p:nvGrpSpPr>
        <p:grpSpPr bwMode="auto">
          <a:xfrm>
            <a:off x="0" y="347663"/>
            <a:ext cx="9144000" cy="6162675"/>
            <a:chOff x="0" y="347663"/>
            <a:chExt cx="9144000" cy="6162675"/>
          </a:xfrm>
        </p:grpSpPr>
        <p:pic>
          <p:nvPicPr>
            <p:cNvPr id="96263" name="Picture 10"/>
            <p:cNvPicPr>
              <a:picLocks noChangeAspect="1" noChangeArrowheads="1"/>
            </p:cNvPicPr>
            <p:nvPr/>
          </p:nvPicPr>
          <p:blipFill>
            <a:blip r:embed="rId1">
              <a:extLst>
                <a:ext uri="{28A0092B-C50C-407E-A947-70E740481C1C}">
                  <a14:useLocalDpi xmlns:a14="http://schemas.microsoft.com/office/drawing/2010/main" val="0"/>
                </a:ext>
              </a:extLst>
            </a:blip>
            <a:srcRect l="259" r="259"/>
            <a:stretch>
              <a:fillRect/>
            </a:stretch>
          </p:blipFill>
          <p:spPr bwMode="auto">
            <a:xfrm>
              <a:off x="0" y="347663"/>
              <a:ext cx="9144000"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4" name="TextBox 17"/>
            <p:cNvSpPr txBox="1">
              <a:spLocks noChangeArrowheads="1"/>
            </p:cNvSpPr>
            <p:nvPr/>
          </p:nvSpPr>
          <p:spPr bwMode="auto">
            <a:xfrm>
              <a:off x="285720" y="340584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C00000"/>
                  </a:solidFill>
                  <a:latin typeface="Cambria" panose="02040503050406030204" pitchFamily="18" charset="0"/>
                  <a:ea typeface="华文楷体" panose="02010600040101010101" pitchFamily="2" charset="-122"/>
                </a:rPr>
                <a:t>微指令寄存器</a:t>
              </a:r>
              <a:r>
                <a:rPr lang="en-US" altLang="zh-CN" sz="1400" b="1">
                  <a:solidFill>
                    <a:srgbClr val="C00000"/>
                  </a:solidFill>
                  <a:latin typeface="Cambria" panose="02040503050406030204" pitchFamily="18" charset="0"/>
                  <a:ea typeface="华文楷体" panose="02010600040101010101" pitchFamily="2" charset="-122"/>
                </a:rPr>
                <a:t>µIR</a:t>
              </a:r>
              <a:endParaRPr lang="zh-CN" altLang="en-US" sz="1400" b="1">
                <a:solidFill>
                  <a:srgbClr val="C00000"/>
                </a:solidFill>
                <a:latin typeface="Cambria" panose="02040503050406030204" pitchFamily="18" charset="0"/>
                <a:ea typeface="华文楷体" panose="02010600040101010101" pitchFamily="2" charset="-122"/>
              </a:endParaRPr>
            </a:p>
          </p:txBody>
        </p:sp>
      </p:grpSp>
    </p:spTree>
  </p:cSld>
  <p:clrMapOvr>
    <a:masterClrMapping/>
  </p:clrMapOvr>
  <p:transition>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微程序设计技术 </a:t>
            </a:r>
            <a:endParaRPr lang="zh-CN" altLang="en-US"/>
          </a:p>
        </p:txBody>
      </p:sp>
      <p:sp>
        <p:nvSpPr>
          <p:cNvPr id="97285" name="Rectangle 3"/>
          <p:cNvSpPr>
            <a:spLocks noGrp="1"/>
          </p:cNvSpPr>
          <p:nvPr>
            <p:ph type="body" idx="1"/>
          </p:nvPr>
        </p:nvSpPr>
        <p:spPr/>
        <p:txBody>
          <a:bodyPr/>
          <a:lstStyle/>
          <a:p>
            <a:pPr eaLnBrk="1" hangingPunct="1">
              <a:spcAft>
                <a:spcPct val="100000"/>
              </a:spcAft>
            </a:pPr>
            <a:r>
              <a:rPr lang="zh-CN" altLang="en-US" sz="2800"/>
              <a:t>考虑三个问题：</a:t>
            </a:r>
            <a:endParaRPr lang="zh-CN" altLang="en-US" sz="2800"/>
          </a:p>
          <a:p>
            <a:pPr lvl="1" eaLnBrk="1" hangingPunct="1"/>
            <a:r>
              <a:rPr lang="zh-CN" altLang="en-US" sz="2400"/>
              <a:t>如何缩短微指令字长；</a:t>
            </a:r>
            <a:endParaRPr lang="zh-CN" altLang="en-US" sz="2400"/>
          </a:p>
          <a:p>
            <a:pPr lvl="1" eaLnBrk="1" hangingPunct="1"/>
            <a:r>
              <a:rPr lang="zh-CN" altLang="en-US" sz="2400"/>
              <a:t>如何减少微程序长度；</a:t>
            </a:r>
            <a:endParaRPr lang="zh-CN" altLang="en-US" sz="2400"/>
          </a:p>
          <a:p>
            <a:pPr lvl="1" eaLnBrk="1" hangingPunct="1"/>
            <a:r>
              <a:rPr lang="zh-CN" altLang="en-US" sz="2400"/>
              <a:t>如何提高微程序的执行速度。</a:t>
            </a:r>
            <a:endParaRPr lang="zh-CN" altLang="en-US"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sz="4000"/>
              <a:t>微指令的编译法（编码译码方法）</a:t>
            </a:r>
            <a:endParaRPr lang="zh-CN" altLang="en-US" sz="4000"/>
          </a:p>
        </p:txBody>
      </p:sp>
      <p:sp>
        <p:nvSpPr>
          <p:cNvPr id="98309" name="Rectangle 3"/>
          <p:cNvSpPr>
            <a:spLocks noGrp="1"/>
          </p:cNvSpPr>
          <p:nvPr>
            <p:ph type="body" idx="1"/>
          </p:nvPr>
        </p:nvSpPr>
        <p:spPr/>
        <p:txBody>
          <a:bodyPr/>
          <a:lstStyle/>
          <a:p>
            <a:pPr eaLnBrk="1" hangingPunct="1">
              <a:spcAft>
                <a:spcPct val="100000"/>
              </a:spcAft>
            </a:pPr>
            <a:r>
              <a:rPr lang="zh-CN" altLang="en-US" sz="2800"/>
              <a:t>控制字段编译法：</a:t>
            </a:r>
            <a:endParaRPr lang="zh-CN" altLang="en-US" sz="2800"/>
          </a:p>
          <a:p>
            <a:pPr lvl="1" eaLnBrk="1" hangingPunct="1"/>
            <a:r>
              <a:rPr lang="zh-CN" altLang="en-US" sz="2400"/>
              <a:t>直接控制法</a:t>
            </a:r>
            <a:endParaRPr lang="zh-CN" altLang="en-US" sz="2400"/>
          </a:p>
          <a:p>
            <a:pPr lvl="1" eaLnBrk="1" hangingPunct="1"/>
            <a:r>
              <a:rPr lang="zh-CN" altLang="en-US" sz="2400"/>
              <a:t>字段直接编译法</a:t>
            </a:r>
            <a:endParaRPr lang="zh-CN" altLang="en-US" sz="2400"/>
          </a:p>
          <a:p>
            <a:pPr lvl="1" eaLnBrk="1" hangingPunct="1"/>
            <a:r>
              <a:rPr lang="zh-CN" altLang="en-US" sz="2400"/>
              <a:t>字段间接编译法</a:t>
            </a:r>
            <a:endParaRPr lang="zh-CN" altLang="en-US" sz="2400"/>
          </a:p>
          <a:p>
            <a:pPr lvl="1" eaLnBrk="1" hangingPunct="1"/>
            <a:r>
              <a:rPr lang="zh-CN" altLang="en-US" sz="2400"/>
              <a:t>常数源字段</a:t>
            </a:r>
            <a:r>
              <a:rPr lang="en-US" altLang="zh-CN" sz="2400"/>
              <a:t>E</a:t>
            </a:r>
            <a:endParaRPr lang="en-US" altLang="zh-CN" sz="2400"/>
          </a:p>
          <a:p>
            <a:pPr lvl="1" eaLnBrk="1" hangingPunct="1"/>
            <a:r>
              <a:rPr lang="zh-CN" altLang="en-US" sz="2400"/>
              <a:t>其他</a:t>
            </a:r>
            <a:endParaRPr lang="zh-CN" altLang="en-US"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直接控制法</a:t>
            </a:r>
            <a:endParaRPr lang="zh-CN" altLang="en-US"/>
          </a:p>
        </p:txBody>
      </p:sp>
      <p:sp>
        <p:nvSpPr>
          <p:cNvPr id="99333" name="Rectangle 3"/>
          <p:cNvSpPr>
            <a:spLocks noGrp="1"/>
          </p:cNvSpPr>
          <p:nvPr>
            <p:ph type="body" idx="1"/>
          </p:nvPr>
        </p:nvSpPr>
        <p:spPr/>
        <p:txBody>
          <a:bodyPr/>
          <a:lstStyle/>
          <a:p>
            <a:pPr eaLnBrk="1" hangingPunct="1">
              <a:spcAft>
                <a:spcPct val="50000"/>
              </a:spcAft>
            </a:pPr>
            <a:r>
              <a:rPr lang="zh-CN" altLang="en-US" sz="2800"/>
              <a:t>控制字段中，每一位代表一个微命令；</a:t>
            </a:r>
            <a:endParaRPr lang="zh-CN" altLang="en-US" sz="2800"/>
          </a:p>
          <a:p>
            <a:pPr eaLnBrk="1" hangingPunct="1">
              <a:spcAft>
                <a:spcPct val="50000"/>
              </a:spcAft>
            </a:pPr>
            <a:r>
              <a:rPr lang="zh-CN" altLang="en-US" sz="2800"/>
              <a:t>在设计微指令时，是否发出某个微命令，只要将控制字段中相应位置成“</a:t>
            </a:r>
            <a:r>
              <a:rPr lang="en-US" altLang="zh-CN" sz="2800"/>
              <a:t>1”</a:t>
            </a:r>
            <a:r>
              <a:rPr lang="zh-CN" altLang="en-US" sz="2800"/>
              <a:t>或“</a:t>
            </a:r>
            <a:r>
              <a:rPr lang="en-US" altLang="zh-CN" sz="2800"/>
              <a:t>0”</a:t>
            </a:r>
            <a:r>
              <a:rPr lang="zh-CN" altLang="en-US" sz="2800"/>
              <a:t>，这样就可打开或关闭某个控制门。</a:t>
            </a:r>
            <a:endParaRPr lang="zh-CN" altLang="en-US" sz="2800"/>
          </a:p>
        </p:txBody>
      </p:sp>
      <p:graphicFrame>
        <p:nvGraphicFramePr>
          <p:cNvPr id="99334" name="Object 2"/>
          <p:cNvGraphicFramePr>
            <a:graphicFrameLocks noChangeAspect="1"/>
          </p:cNvGraphicFramePr>
          <p:nvPr/>
        </p:nvGraphicFramePr>
        <p:xfrm>
          <a:off x="1214438" y="4000500"/>
          <a:ext cx="7219950" cy="2084388"/>
        </p:xfrm>
        <a:graphic>
          <a:graphicData uri="http://schemas.openxmlformats.org/presentationml/2006/ole">
            <mc:AlternateContent xmlns:mc="http://schemas.openxmlformats.org/markup-compatibility/2006">
              <mc:Choice xmlns:v="urn:schemas-microsoft-com:vml" Requires="v">
                <p:oleObj spid="_x0000_s2" name="Image" r:id="rId1" imgW="11963400" imgH="3454400" progId="">
                  <p:embed/>
                </p:oleObj>
              </mc:Choice>
              <mc:Fallback>
                <p:oleObj name="Image" r:id="rId1" imgW="11963400" imgH="345440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4000500"/>
                        <a:ext cx="721995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字段直接编译法</a:t>
            </a:r>
            <a:endParaRPr lang="zh-CN" altLang="en-US"/>
          </a:p>
        </p:txBody>
      </p:sp>
      <p:sp>
        <p:nvSpPr>
          <p:cNvPr id="100357" name="Rectangle 3"/>
          <p:cNvSpPr>
            <a:spLocks noGrp="1"/>
          </p:cNvSpPr>
          <p:nvPr>
            <p:ph type="body" idx="1"/>
          </p:nvPr>
        </p:nvSpPr>
        <p:spPr/>
        <p:txBody>
          <a:bodyPr/>
          <a:lstStyle/>
          <a:p>
            <a:pPr eaLnBrk="1" hangingPunct="1">
              <a:lnSpc>
                <a:spcPct val="80000"/>
              </a:lnSpc>
              <a:spcAft>
                <a:spcPct val="50000"/>
              </a:spcAft>
            </a:pPr>
            <a:r>
              <a:rPr lang="zh-CN" altLang="en-US" sz="2800"/>
              <a:t>在计算机中的各个控制门，在任一微周期内，不可能同时被打开，而且大部分是关闭的</a:t>
            </a:r>
            <a:r>
              <a:rPr lang="en-US" altLang="zh-CN" sz="2800"/>
              <a:t>(</a:t>
            </a:r>
            <a:r>
              <a:rPr lang="zh-CN" altLang="en-US" sz="2800"/>
              <a:t>即相应的控制位为“</a:t>
            </a:r>
            <a:r>
              <a:rPr lang="en-US" altLang="zh-CN" sz="2800"/>
              <a:t>0”)</a:t>
            </a:r>
            <a:r>
              <a:rPr lang="zh-CN" altLang="en-US" sz="2800"/>
              <a:t>。</a:t>
            </a:r>
            <a:endParaRPr lang="zh-CN" altLang="en-US" sz="2800"/>
          </a:p>
          <a:p>
            <a:pPr lvl="1" eaLnBrk="1" hangingPunct="1">
              <a:lnSpc>
                <a:spcPct val="80000"/>
              </a:lnSpc>
              <a:spcAft>
                <a:spcPct val="50000"/>
              </a:spcAft>
            </a:pPr>
            <a:r>
              <a:rPr lang="zh-CN" altLang="en-US" sz="2400"/>
              <a:t>所谓微周期，指的是一条微指令所需的执行时间。</a:t>
            </a:r>
            <a:endParaRPr lang="zh-CN" altLang="en-US" sz="2400"/>
          </a:p>
          <a:p>
            <a:pPr eaLnBrk="1" hangingPunct="1">
              <a:lnSpc>
                <a:spcPct val="80000"/>
              </a:lnSpc>
              <a:spcAft>
                <a:spcPct val="50000"/>
              </a:spcAft>
            </a:pPr>
            <a:r>
              <a:rPr lang="zh-CN" altLang="en-US" sz="2800"/>
              <a:t>把互斥的微命令编为一组，成为微指令字的一个字段，用二进制编码来表示。</a:t>
            </a:r>
            <a:endParaRPr lang="en-US" altLang="zh-CN" sz="2800"/>
          </a:p>
          <a:p>
            <a:pPr lvl="1" eaLnBrk="1" hangingPunct="1">
              <a:lnSpc>
                <a:spcPct val="80000"/>
              </a:lnSpc>
              <a:spcAft>
                <a:spcPct val="50000"/>
              </a:spcAft>
            </a:pPr>
            <a:r>
              <a:rPr lang="zh-CN" altLang="en-US" sz="2400"/>
              <a:t>如果有若干个</a:t>
            </a:r>
            <a:r>
              <a:rPr lang="en-US" altLang="zh-CN" sz="2400"/>
              <a:t>(</a:t>
            </a:r>
            <a:r>
              <a:rPr lang="zh-CN" altLang="en-US" sz="2400"/>
              <a:t>一组</a:t>
            </a:r>
            <a:r>
              <a:rPr lang="en-US" altLang="zh-CN" sz="2400"/>
              <a:t>)</a:t>
            </a:r>
            <a:r>
              <a:rPr lang="zh-CN" altLang="en-US" sz="2400"/>
              <a:t>微命令，在每次选择使用它们的微周期内，只有一个微命令起作用，那么这若干个微命令是</a:t>
            </a:r>
            <a:r>
              <a:rPr lang="zh-CN" altLang="en-US" sz="2400">
                <a:solidFill>
                  <a:srgbClr val="FF0000"/>
                </a:solidFill>
              </a:rPr>
              <a:t>互斥</a:t>
            </a:r>
            <a:r>
              <a:rPr lang="zh-CN" altLang="en-US" sz="2400"/>
              <a:t>的。</a:t>
            </a:r>
            <a:endParaRPr lang="zh-CN" altLang="en-US"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字段直接编译法</a:t>
            </a:r>
            <a:endParaRPr lang="zh-CN" altLang="en-US"/>
          </a:p>
        </p:txBody>
      </p:sp>
      <p:sp>
        <p:nvSpPr>
          <p:cNvPr id="10138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mbria" panose="02040503050406030204" pitchFamily="18" charset="0"/>
              <a:ea typeface="华文楷体" panose="02010600040101010101" pitchFamily="2" charset="-122"/>
            </a:endParaRPr>
          </a:p>
        </p:txBody>
      </p:sp>
      <p:graphicFrame>
        <p:nvGraphicFramePr>
          <p:cNvPr id="101382" name="Object 3"/>
          <p:cNvGraphicFramePr>
            <a:graphicFrameLocks noChangeAspect="1"/>
          </p:cNvGraphicFramePr>
          <p:nvPr/>
        </p:nvGraphicFramePr>
        <p:xfrm>
          <a:off x="357188" y="2071688"/>
          <a:ext cx="8566150" cy="3357562"/>
        </p:xfrm>
        <a:graphic>
          <a:graphicData uri="http://schemas.openxmlformats.org/presentationml/2006/ole">
            <mc:AlternateContent xmlns:mc="http://schemas.openxmlformats.org/markup-compatibility/2006">
              <mc:Choice xmlns:v="urn:schemas-microsoft-com:vml" Requires="v">
                <p:oleObj spid="_x0000_s2" name="" r:id="rId1" imgW="3794760" imgH="1490345" progId="">
                  <p:embed/>
                </p:oleObj>
              </mc:Choice>
              <mc:Fallback>
                <p:oleObj name="" r:id="rId1" imgW="3794760" imgH="149034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2071688"/>
                        <a:ext cx="856615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字段间接编译法</a:t>
            </a:r>
            <a:endParaRPr lang="zh-CN" altLang="en-US"/>
          </a:p>
        </p:txBody>
      </p:sp>
      <p:sp>
        <p:nvSpPr>
          <p:cNvPr id="102405" name="Rectangle 3"/>
          <p:cNvSpPr>
            <a:spLocks noGrp="1"/>
          </p:cNvSpPr>
          <p:nvPr>
            <p:ph type="body" idx="1"/>
          </p:nvPr>
        </p:nvSpPr>
        <p:spPr/>
        <p:txBody>
          <a:bodyPr/>
          <a:lstStyle/>
          <a:p>
            <a:pPr eaLnBrk="1" hangingPunct="1">
              <a:spcAft>
                <a:spcPct val="100000"/>
              </a:spcAft>
            </a:pPr>
            <a:r>
              <a:rPr lang="zh-CN" altLang="en-US" sz="2800"/>
              <a:t>字段间接编译法是在字段直接编译法的基础上，进一步缩短微指令字长的一种编译法。</a:t>
            </a:r>
            <a:endParaRPr lang="zh-CN" altLang="en-US" sz="2800"/>
          </a:p>
          <a:p>
            <a:pPr eaLnBrk="1" hangingPunct="1"/>
            <a:r>
              <a:rPr lang="zh-CN" altLang="en-US" sz="2800"/>
              <a:t>如果在字段直接编译法中，还规定</a:t>
            </a:r>
            <a:r>
              <a:rPr lang="zh-CN" altLang="en-US" sz="2800">
                <a:solidFill>
                  <a:srgbClr val="FF0000"/>
                </a:solidFill>
              </a:rPr>
              <a:t>一个字段的某些微命令，要兼由另一字段中的某些微命令来解释</a:t>
            </a:r>
            <a:r>
              <a:rPr lang="zh-CN" altLang="en-US" sz="2800"/>
              <a:t>，称为字段间接编译法。</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字段间接编译法</a:t>
            </a:r>
            <a:endParaRPr lang="zh-CN" altLang="en-US"/>
          </a:p>
        </p:txBody>
      </p:sp>
      <p:sp>
        <p:nvSpPr>
          <p:cNvPr id="10342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mbria" panose="02040503050406030204" pitchFamily="18" charset="0"/>
              <a:ea typeface="华文楷体" panose="02010600040101010101" pitchFamily="2" charset="-122"/>
            </a:endParaRPr>
          </a:p>
        </p:txBody>
      </p:sp>
      <p:graphicFrame>
        <p:nvGraphicFramePr>
          <p:cNvPr id="103430" name="Object 3"/>
          <p:cNvGraphicFramePr>
            <a:graphicFrameLocks noChangeAspect="1"/>
          </p:cNvGraphicFramePr>
          <p:nvPr/>
        </p:nvGraphicFramePr>
        <p:xfrm>
          <a:off x="428625" y="1285875"/>
          <a:ext cx="8286750" cy="5172075"/>
        </p:xfrm>
        <a:graphic>
          <a:graphicData uri="http://schemas.openxmlformats.org/presentationml/2006/ole">
            <mc:AlternateContent xmlns:mc="http://schemas.openxmlformats.org/markup-compatibility/2006">
              <mc:Choice xmlns:v="urn:schemas-microsoft-com:vml" Requires="v">
                <p:oleObj spid="_x0000_s2" name="" r:id="rId1" imgW="3063240" imgH="1913890" progId="">
                  <p:embed/>
                </p:oleObj>
              </mc:Choice>
              <mc:Fallback>
                <p:oleObj name="" r:id="rId1" imgW="3063240" imgH="1913890"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285875"/>
                        <a:ext cx="828675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的发展</a:t>
            </a:r>
            <a:r>
              <a:rPr lang="zh-CN" altLang="en-US" sz="2800" b="1" dirty="0"/>
              <a:t>（</a:t>
            </a:r>
            <a:r>
              <a:rPr lang="en-US" sz="2800" dirty="0"/>
              <a:t> INTEL</a:t>
            </a:r>
            <a:r>
              <a:rPr lang="zh-CN" altLang="en-US" sz="2800" dirty="0"/>
              <a:t>公司）</a:t>
            </a:r>
            <a:endParaRPr lang="zh-CN" altLang="en-US" dirty="0"/>
          </a:p>
        </p:txBody>
      </p:sp>
      <p:sp>
        <p:nvSpPr>
          <p:cNvPr id="3" name="内容占位符 2"/>
          <p:cNvSpPr>
            <a:spLocks noGrp="1"/>
          </p:cNvSpPr>
          <p:nvPr>
            <p:ph idx="1"/>
          </p:nvPr>
        </p:nvSpPr>
        <p:spPr>
          <a:xfrm>
            <a:off x="714375" y="1285875"/>
            <a:ext cx="7929563" cy="5143500"/>
          </a:xfrm>
        </p:spPr>
        <p:txBody>
          <a:bodyPr rtlCol="0">
            <a:normAutofit fontScale="92500" lnSpcReduction="20000"/>
          </a:bodyPr>
          <a:lstStyle/>
          <a:p>
            <a:pPr eaLnBrk="1" fontAlgn="auto" hangingPunct="1">
              <a:spcAft>
                <a:spcPts val="0"/>
              </a:spcAft>
              <a:defRPr/>
            </a:pPr>
            <a:r>
              <a:rPr lang="en-US" altLang="zh-CN" dirty="0"/>
              <a:t>1985</a:t>
            </a:r>
            <a:r>
              <a:rPr lang="zh-CN" altLang="en-US" dirty="0"/>
              <a:t>年，</a:t>
            </a:r>
            <a:r>
              <a:rPr lang="en-US" altLang="zh-CN" dirty="0"/>
              <a:t>80386</a:t>
            </a:r>
            <a:r>
              <a:rPr lang="zh-CN" altLang="en-US" dirty="0"/>
              <a:t>芯片，它是</a:t>
            </a:r>
            <a:r>
              <a:rPr lang="en-US" altLang="zh-CN" dirty="0"/>
              <a:t>80</a:t>
            </a:r>
            <a:r>
              <a:rPr lang="en-US" dirty="0"/>
              <a:t>X86</a:t>
            </a:r>
            <a:r>
              <a:rPr lang="zh-CN" altLang="en-US" dirty="0"/>
              <a:t>系列中的第一种</a:t>
            </a:r>
            <a:r>
              <a:rPr lang="en-US" altLang="zh-CN" dirty="0"/>
              <a:t>32</a:t>
            </a:r>
            <a:r>
              <a:rPr lang="zh-CN" altLang="en-US" dirty="0"/>
              <a:t>位微处理器。</a:t>
            </a:r>
            <a:endParaRPr lang="en-US" altLang="zh-CN" dirty="0"/>
          </a:p>
          <a:p>
            <a:pPr marL="484505" lvl="1" eaLnBrk="1" fontAlgn="auto" hangingPunct="1">
              <a:spcAft>
                <a:spcPts val="0"/>
              </a:spcAft>
              <a:defRPr/>
            </a:pPr>
            <a:r>
              <a:rPr lang="zh-CN" altLang="en-US" dirty="0"/>
              <a:t>内部和外部数据总线都是 </a:t>
            </a:r>
            <a:r>
              <a:rPr lang="en-US" altLang="zh-CN" dirty="0"/>
              <a:t>32</a:t>
            </a:r>
            <a:r>
              <a:rPr lang="zh-CN" altLang="en-US" dirty="0"/>
              <a:t>位，地址总线也是</a:t>
            </a:r>
            <a:r>
              <a:rPr lang="en-US" altLang="zh-CN" dirty="0"/>
              <a:t>32</a:t>
            </a:r>
            <a:r>
              <a:rPr lang="zh-CN" altLang="en-US" dirty="0"/>
              <a:t>位，可寻址高达</a:t>
            </a:r>
            <a:r>
              <a:rPr lang="en-US" altLang="zh-CN" dirty="0"/>
              <a:t>4GB</a:t>
            </a:r>
            <a:r>
              <a:rPr lang="zh-CN" altLang="en-US" dirty="0"/>
              <a:t>内存。</a:t>
            </a:r>
            <a:endParaRPr lang="en-US" altLang="zh-CN" dirty="0"/>
          </a:p>
          <a:p>
            <a:pPr marL="484505" lvl="1" eaLnBrk="1" fontAlgn="auto" hangingPunct="1">
              <a:spcAft>
                <a:spcPts val="0"/>
              </a:spcAft>
              <a:defRPr/>
            </a:pPr>
            <a:r>
              <a:rPr lang="zh-CN" altLang="en-US" dirty="0"/>
              <a:t>增加了一种叫虚拟</a:t>
            </a:r>
            <a:r>
              <a:rPr lang="en-US" altLang="zh-CN" dirty="0"/>
              <a:t>86</a:t>
            </a:r>
            <a:r>
              <a:rPr lang="zh-CN" altLang="en-US" dirty="0"/>
              <a:t>的工作方式，可以通过同时模拟多个</a:t>
            </a:r>
            <a:r>
              <a:rPr lang="en-US" altLang="zh-CN" dirty="0"/>
              <a:t>8086</a:t>
            </a:r>
            <a:r>
              <a:rPr lang="zh-CN" altLang="en-US" dirty="0"/>
              <a:t>处理器来提供多任务能力。</a:t>
            </a:r>
            <a:endParaRPr lang="en-US" altLang="zh-CN" dirty="0"/>
          </a:p>
          <a:p>
            <a:pPr eaLnBrk="1" fontAlgn="auto" hangingPunct="1">
              <a:spcAft>
                <a:spcPts val="0"/>
              </a:spcAft>
              <a:defRPr/>
            </a:pPr>
            <a:r>
              <a:rPr lang="en-US" altLang="zh-CN" dirty="0"/>
              <a:t>1989</a:t>
            </a:r>
            <a:r>
              <a:rPr lang="zh-CN" altLang="en-US" dirty="0"/>
              <a:t>年，大家耳熟能详的</a:t>
            </a:r>
            <a:r>
              <a:rPr lang="en-US" altLang="zh-CN" dirty="0"/>
              <a:t>80486 </a:t>
            </a:r>
            <a:r>
              <a:rPr lang="zh-CN" altLang="en-US" dirty="0"/>
              <a:t>芯片由</a:t>
            </a:r>
            <a:r>
              <a:rPr lang="en-US" altLang="zh-CN" dirty="0"/>
              <a:t>INTEL</a:t>
            </a:r>
            <a:r>
              <a:rPr lang="zh-CN" altLang="en-US" dirty="0"/>
              <a:t>推出。</a:t>
            </a:r>
            <a:endParaRPr lang="en-US" altLang="zh-CN" dirty="0"/>
          </a:p>
          <a:p>
            <a:pPr marL="484505" lvl="1" eaLnBrk="1" fontAlgn="auto" hangingPunct="1">
              <a:spcAft>
                <a:spcPts val="0"/>
              </a:spcAft>
              <a:defRPr/>
            </a:pPr>
            <a:r>
              <a:rPr lang="zh-CN" altLang="en-US" dirty="0"/>
              <a:t>这种芯片的伟大之处就在于它实破了</a:t>
            </a:r>
            <a:r>
              <a:rPr lang="en-US" altLang="zh-CN" dirty="0"/>
              <a:t>100</a:t>
            </a:r>
            <a:r>
              <a:rPr lang="zh-CN" altLang="en-US" dirty="0"/>
              <a:t>万个晶体管的界限，集成了</a:t>
            </a:r>
            <a:r>
              <a:rPr lang="en-US" altLang="zh-CN" dirty="0"/>
              <a:t>120</a:t>
            </a:r>
            <a:r>
              <a:rPr lang="zh-CN" altLang="en-US" dirty="0"/>
              <a:t>万个晶体管。</a:t>
            </a:r>
            <a:endParaRPr lang="en-US" altLang="zh-CN" dirty="0"/>
          </a:p>
          <a:p>
            <a:pPr eaLnBrk="1" fontAlgn="auto" hangingPunct="1">
              <a:spcAft>
                <a:spcPts val="0"/>
              </a:spcAft>
              <a:defRPr/>
            </a:pPr>
            <a:r>
              <a:rPr lang="en-US" altLang="zh-CN" dirty="0"/>
              <a:t>1992</a:t>
            </a:r>
            <a:r>
              <a:rPr lang="zh-CN" altLang="en-US" dirty="0"/>
              <a:t>年</a:t>
            </a:r>
            <a:r>
              <a:rPr lang="en-US" altLang="zh-CN" dirty="0"/>
              <a:t>10</a:t>
            </a:r>
            <a:r>
              <a:rPr lang="zh-CN" altLang="en-US" dirty="0"/>
              <a:t>月，</a:t>
            </a:r>
            <a:r>
              <a:rPr lang="en-US" dirty="0"/>
              <a:t>Intel</a:t>
            </a:r>
            <a:r>
              <a:rPr lang="zh-CN" altLang="en-US" dirty="0"/>
              <a:t>宣布第五代处理器被命名</a:t>
            </a:r>
            <a:r>
              <a:rPr lang="en-US" dirty="0"/>
              <a:t>Pentium，</a:t>
            </a:r>
            <a:r>
              <a:rPr lang="zh-CN" altLang="en-US" dirty="0"/>
              <a:t>而不是</a:t>
            </a:r>
            <a:r>
              <a:rPr lang="en-US" altLang="zh-CN" dirty="0"/>
              <a:t>586</a:t>
            </a:r>
            <a:r>
              <a:rPr lang="zh-CN" altLang="en-US" dirty="0"/>
              <a:t>。</a:t>
            </a:r>
            <a:endParaRPr lang="en-US" altLang="zh-CN" dirty="0"/>
          </a:p>
          <a:p>
            <a:pPr marL="484505" lvl="1" eaLnBrk="1" fontAlgn="auto" hangingPunct="1">
              <a:spcAft>
                <a:spcPts val="0"/>
              </a:spcAft>
              <a:defRPr/>
            </a:pPr>
            <a:r>
              <a:rPr lang="en-US" dirty="0" err="1"/>
              <a:t>Pentimu</a:t>
            </a:r>
            <a:r>
              <a:rPr lang="en-US" dirty="0"/>
              <a:t> Pro</a:t>
            </a:r>
            <a:r>
              <a:rPr lang="zh-CN" altLang="en-US" dirty="0"/>
              <a:t>系列的工作频率是</a:t>
            </a:r>
            <a:r>
              <a:rPr lang="en-US" altLang="zh-CN" dirty="0"/>
              <a:t>150/166/180</a:t>
            </a:r>
            <a:r>
              <a:rPr lang="zh-CN" altLang="en-US" dirty="0"/>
              <a:t>，一级缓存</a:t>
            </a:r>
            <a:r>
              <a:rPr lang="en-US" altLang="zh-CN" dirty="0"/>
              <a:t>16</a:t>
            </a:r>
            <a:r>
              <a:rPr lang="en-US" dirty="0"/>
              <a:t>KB，</a:t>
            </a:r>
            <a:r>
              <a:rPr lang="zh-CN" altLang="en-US" dirty="0"/>
              <a:t>二级缓存</a:t>
            </a:r>
            <a:r>
              <a:rPr lang="en-US" altLang="zh-CN" dirty="0"/>
              <a:t>256</a:t>
            </a:r>
            <a:r>
              <a:rPr lang="en-US" dirty="0"/>
              <a:t>KB</a:t>
            </a:r>
            <a:r>
              <a:rPr lang="zh-CN" altLang="en-US" dirty="0"/>
              <a:t>。</a:t>
            </a:r>
            <a:endParaRPr lang="en-US" altLang="zh-CN" dirty="0"/>
          </a:p>
          <a:p>
            <a:pPr marL="484505" lvl="1" eaLnBrk="1" fontAlgn="auto" hangingPunct="1">
              <a:spcAft>
                <a:spcPts val="0"/>
              </a:spcAft>
              <a:defRPr/>
            </a:pPr>
            <a:r>
              <a:rPr lang="en-US" dirty="0" err="1"/>
              <a:t>Pentimu</a:t>
            </a:r>
            <a:r>
              <a:rPr lang="en-US" dirty="0"/>
              <a:t> Pro</a:t>
            </a:r>
            <a:r>
              <a:rPr lang="zh-CN" altLang="en-US" dirty="0"/>
              <a:t>可以说是</a:t>
            </a:r>
            <a:r>
              <a:rPr lang="en-US" dirty="0"/>
              <a:t>Intel</a:t>
            </a:r>
            <a:r>
              <a:rPr lang="zh-CN" altLang="en-US" dirty="0"/>
              <a:t>第一个失败的产品。</a:t>
            </a:r>
            <a:endParaRPr lang="zh-CN" altLang="en-US" dirty="0"/>
          </a:p>
        </p:txBody>
      </p:sp>
      <p:sp>
        <p:nvSpPr>
          <p:cNvPr id="34824"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7072A2-6167-46C0-A698-BE837133DD7D}"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常数源字段</a:t>
            </a:r>
            <a:r>
              <a:rPr lang="en-US" altLang="zh-CN"/>
              <a:t>E</a:t>
            </a:r>
            <a:endParaRPr lang="en-US" altLang="zh-CN"/>
          </a:p>
        </p:txBody>
      </p:sp>
      <p:sp>
        <p:nvSpPr>
          <p:cNvPr id="104453" name="Rectangle 3"/>
          <p:cNvSpPr>
            <a:spLocks noGrp="1"/>
          </p:cNvSpPr>
          <p:nvPr>
            <p:ph type="body" idx="1"/>
          </p:nvPr>
        </p:nvSpPr>
        <p:spPr/>
        <p:txBody>
          <a:bodyPr/>
          <a:lstStyle/>
          <a:p>
            <a:pPr eaLnBrk="1" hangingPunct="1">
              <a:spcAft>
                <a:spcPct val="50000"/>
              </a:spcAft>
            </a:pPr>
            <a:r>
              <a:rPr lang="zh-CN" altLang="en-US" sz="2800"/>
              <a:t>在微指令中，一般设有一个常数源字段</a:t>
            </a:r>
            <a:r>
              <a:rPr lang="en-US" altLang="zh-CN" sz="2800"/>
              <a:t>E</a:t>
            </a:r>
            <a:r>
              <a:rPr lang="zh-CN" altLang="en-US" sz="2800"/>
              <a:t>，就如指令中的立即数一样。</a:t>
            </a:r>
            <a:endParaRPr lang="zh-CN" altLang="en-US" sz="2800"/>
          </a:p>
          <a:p>
            <a:pPr eaLnBrk="1" hangingPunct="1">
              <a:spcAft>
                <a:spcPct val="50000"/>
              </a:spcAft>
            </a:pPr>
            <a:r>
              <a:rPr lang="en-US" altLang="zh-CN" sz="2800"/>
              <a:t>E</a:t>
            </a:r>
            <a:r>
              <a:rPr lang="zh-CN" altLang="en-US" sz="2800"/>
              <a:t>字段一般仅有几位，用来给某些部件发送常数，故有时称为</a:t>
            </a:r>
            <a:r>
              <a:rPr lang="zh-CN" altLang="en-US" sz="2800">
                <a:solidFill>
                  <a:srgbClr val="FF0000"/>
                </a:solidFill>
              </a:rPr>
              <a:t>发射字段</a:t>
            </a:r>
            <a:r>
              <a:rPr lang="zh-CN" altLang="en-US" sz="2800"/>
              <a:t>。</a:t>
            </a:r>
            <a:endParaRPr lang="zh-CN" altLang="en-US" sz="2800"/>
          </a:p>
          <a:p>
            <a:pPr lvl="1" eaLnBrk="1" hangingPunct="1">
              <a:spcAft>
                <a:spcPct val="50000"/>
              </a:spcAft>
            </a:pPr>
            <a:r>
              <a:rPr lang="zh-CN" altLang="en-US" sz="2400"/>
              <a:t>该常数有时作为操作数送入</a:t>
            </a:r>
            <a:r>
              <a:rPr lang="en-US" altLang="zh-CN" sz="2400"/>
              <a:t>ALU</a:t>
            </a:r>
            <a:r>
              <a:rPr lang="zh-CN" altLang="en-US" sz="2400"/>
              <a:t>运算；有时作为计算器初值，用来控制微程序的循环次数等。</a:t>
            </a:r>
            <a:endParaRPr lang="zh-CN" altLang="en-US" sz="24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微程序流的控制</a:t>
            </a:r>
            <a:endParaRPr lang="zh-CN" altLang="en-US"/>
          </a:p>
        </p:txBody>
      </p:sp>
      <p:sp>
        <p:nvSpPr>
          <p:cNvPr id="147459" name="Rectangle 3"/>
          <p:cNvSpPr>
            <a:spLocks noGrp="1" noChangeArrowheads="1"/>
          </p:cNvSpPr>
          <p:nvPr>
            <p:ph type="body" idx="1"/>
          </p:nvPr>
        </p:nvSpPr>
        <p:spPr/>
        <p:txBody>
          <a:bodyPr rtlCol="0">
            <a:normAutofit fontScale="92500" lnSpcReduction="10000"/>
          </a:bodyPr>
          <a:lstStyle/>
          <a:p>
            <a:pPr eaLnBrk="1" fontAlgn="auto" hangingPunct="1">
              <a:lnSpc>
                <a:spcPct val="90000"/>
              </a:lnSpc>
              <a:spcAft>
                <a:spcPct val="50000"/>
              </a:spcAft>
              <a:defRPr/>
            </a:pPr>
            <a:r>
              <a:rPr lang="zh-CN" altLang="en-US" sz="2800" dirty="0"/>
              <a:t>现行微指令：当前正在执行的微指令。</a:t>
            </a:r>
            <a:endParaRPr lang="zh-CN" altLang="en-US" sz="2800" dirty="0"/>
          </a:p>
          <a:p>
            <a:pPr eaLnBrk="1" fontAlgn="auto" hangingPunct="1">
              <a:lnSpc>
                <a:spcPct val="90000"/>
              </a:lnSpc>
              <a:spcAft>
                <a:spcPct val="50000"/>
              </a:spcAft>
              <a:defRPr/>
            </a:pPr>
            <a:r>
              <a:rPr lang="zh-CN" altLang="en-US" sz="2800" dirty="0"/>
              <a:t>现行微地址：现行微指令所在的控制存储器单元的地址。</a:t>
            </a:r>
            <a:endParaRPr lang="zh-CN" altLang="en-US" sz="2800" dirty="0"/>
          </a:p>
          <a:p>
            <a:pPr eaLnBrk="1" fontAlgn="auto" hangingPunct="1">
              <a:lnSpc>
                <a:spcPct val="90000"/>
              </a:lnSpc>
              <a:spcAft>
                <a:spcPct val="50000"/>
              </a:spcAft>
              <a:defRPr/>
            </a:pPr>
            <a:r>
              <a:rPr lang="zh-CN" altLang="en-US" sz="2800" dirty="0"/>
              <a:t>后继微指令：现行微指令执行完毕后，下一条要执行的微指令。</a:t>
            </a:r>
            <a:endParaRPr lang="zh-CN" altLang="en-US" sz="2800" dirty="0"/>
          </a:p>
          <a:p>
            <a:pPr eaLnBrk="1" fontAlgn="auto" hangingPunct="1">
              <a:lnSpc>
                <a:spcPct val="90000"/>
              </a:lnSpc>
              <a:spcAft>
                <a:spcPct val="50000"/>
              </a:spcAft>
              <a:defRPr/>
            </a:pPr>
            <a:r>
              <a:rPr lang="zh-CN" altLang="en-US" sz="2800" dirty="0"/>
              <a:t>后继微地址：后继微指令所在的控存单元地址。</a:t>
            </a:r>
            <a:endParaRPr lang="zh-CN" altLang="en-US" sz="2800" dirty="0"/>
          </a:p>
          <a:p>
            <a:pPr eaLnBrk="1" fontAlgn="auto" hangingPunct="1">
              <a:lnSpc>
                <a:spcPct val="90000"/>
              </a:lnSpc>
              <a:spcAft>
                <a:spcPct val="50000"/>
              </a:spcAft>
              <a:defRPr/>
            </a:pPr>
            <a:r>
              <a:rPr lang="zh-CN" altLang="en-US" sz="2800" dirty="0"/>
              <a:t>微程序流的控制：是指当前微指令执行完毕后，怎样控制产生后继微指令的微地址。</a:t>
            </a:r>
            <a:endParaRPr lang="zh-CN" altLang="en-US" sz="28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产生后继微地址的两种方法 </a:t>
            </a:r>
            <a:endParaRPr lang="zh-CN" altLang="en-US"/>
          </a:p>
        </p:txBody>
      </p:sp>
      <p:sp>
        <p:nvSpPr>
          <p:cNvPr id="106501" name="Rectangle 3"/>
          <p:cNvSpPr>
            <a:spLocks noGrp="1"/>
          </p:cNvSpPr>
          <p:nvPr>
            <p:ph type="body" idx="1"/>
          </p:nvPr>
        </p:nvSpPr>
        <p:spPr/>
        <p:txBody>
          <a:bodyPr/>
          <a:lstStyle/>
          <a:p>
            <a:pPr marL="609600" indent="-609600" eaLnBrk="1" hangingPunct="1">
              <a:spcAft>
                <a:spcPct val="50000"/>
              </a:spcAft>
            </a:pPr>
            <a:r>
              <a:rPr lang="zh-CN" altLang="en-US" sz="2800"/>
              <a:t>上节讲过的产生后继微地址的两种方法：</a:t>
            </a:r>
            <a:endParaRPr lang="zh-CN" altLang="en-US" sz="2800"/>
          </a:p>
          <a:p>
            <a:pPr marL="990600" lvl="1" indent="-533400" eaLnBrk="1" hangingPunct="1"/>
            <a:r>
              <a:rPr lang="zh-CN" altLang="en-US" sz="2400"/>
              <a:t>由指令操作码译码器产生后继微地址。</a:t>
            </a:r>
            <a:endParaRPr lang="zh-CN" altLang="en-US" sz="2400"/>
          </a:p>
          <a:p>
            <a:pPr marL="990600" lvl="1" indent="-533400" eaLnBrk="1" hangingPunct="1">
              <a:spcAft>
                <a:spcPct val="100000"/>
              </a:spcAft>
            </a:pPr>
            <a:r>
              <a:rPr lang="zh-CN" altLang="en-US" sz="2400"/>
              <a:t>由微指令的下址字段指出后继微地址。</a:t>
            </a:r>
            <a:endParaRPr lang="zh-CN" altLang="en-US" sz="2400"/>
          </a:p>
          <a:p>
            <a:pPr marL="609600" indent="-609600" eaLnBrk="1" hangingPunct="1"/>
            <a:r>
              <a:rPr lang="zh-CN" altLang="en-US" sz="2800"/>
              <a:t>与程序设计相似，在微程序设计中除了</a:t>
            </a:r>
            <a:r>
              <a:rPr lang="zh-CN" altLang="en-US" sz="2800">
                <a:solidFill>
                  <a:srgbClr val="FF0000"/>
                </a:solidFill>
              </a:rPr>
              <a:t>顺序执行</a:t>
            </a:r>
            <a:r>
              <a:rPr lang="zh-CN" altLang="en-US" sz="2800"/>
              <a:t>微程序外还存在</a:t>
            </a:r>
            <a:r>
              <a:rPr lang="zh-CN" altLang="en-US" sz="2800">
                <a:solidFill>
                  <a:srgbClr val="FF0000"/>
                </a:solidFill>
              </a:rPr>
              <a:t>转移</a:t>
            </a:r>
            <a:r>
              <a:rPr lang="zh-CN" altLang="en-US" sz="2800"/>
              <a:t>功能和</a:t>
            </a:r>
            <a:r>
              <a:rPr lang="zh-CN" altLang="en-US" sz="2800">
                <a:solidFill>
                  <a:srgbClr val="FF0000"/>
                </a:solidFill>
              </a:rPr>
              <a:t>微循环</a:t>
            </a:r>
            <a:r>
              <a:rPr lang="zh-CN" altLang="en-US" sz="2800"/>
              <a:t>程序与</a:t>
            </a:r>
            <a:r>
              <a:rPr lang="zh-CN" altLang="en-US" sz="2800">
                <a:solidFill>
                  <a:srgbClr val="FF0000"/>
                </a:solidFill>
              </a:rPr>
              <a:t>微子程序</a:t>
            </a:r>
            <a:r>
              <a:rPr lang="zh-CN" altLang="en-US" sz="2800"/>
              <a:t>等，这将影响下址的形成。</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产生后继微指令地址的几种方法</a:t>
            </a:r>
            <a:endParaRPr lang="zh-CN" altLang="en-US"/>
          </a:p>
        </p:txBody>
      </p:sp>
      <p:sp>
        <p:nvSpPr>
          <p:cNvPr id="107525" name="Rectangle 3"/>
          <p:cNvSpPr>
            <a:spLocks noGrp="1"/>
          </p:cNvSpPr>
          <p:nvPr>
            <p:ph type="body" idx="1"/>
          </p:nvPr>
        </p:nvSpPr>
        <p:spPr/>
        <p:txBody>
          <a:bodyPr/>
          <a:lstStyle/>
          <a:p>
            <a:pPr eaLnBrk="1" hangingPunct="1">
              <a:spcAft>
                <a:spcPct val="100000"/>
              </a:spcAft>
            </a:pPr>
            <a:r>
              <a:rPr lang="zh-CN" altLang="en-US" sz="2800"/>
              <a:t>以增量方式产生后继微地址</a:t>
            </a:r>
            <a:endParaRPr lang="zh-CN" altLang="en-US" sz="2800"/>
          </a:p>
          <a:p>
            <a:pPr eaLnBrk="1" hangingPunct="1">
              <a:spcAft>
                <a:spcPct val="100000"/>
              </a:spcAft>
            </a:pPr>
            <a:r>
              <a:rPr lang="zh-CN" altLang="en-US" sz="2800"/>
              <a:t>增量与下址字段结合产生后继微地址</a:t>
            </a:r>
            <a:endParaRPr lang="zh-CN" altLang="en-US" sz="2800"/>
          </a:p>
          <a:p>
            <a:pPr eaLnBrk="1" hangingPunct="1">
              <a:spcAft>
                <a:spcPct val="100000"/>
              </a:spcAft>
            </a:pPr>
            <a:r>
              <a:rPr lang="zh-CN" altLang="en-US" sz="2800"/>
              <a:t>多路转移方式</a:t>
            </a:r>
            <a:endParaRPr lang="zh-CN" altLang="en-US" sz="2800"/>
          </a:p>
          <a:p>
            <a:pPr eaLnBrk="1" hangingPunct="1">
              <a:spcAft>
                <a:spcPct val="100000"/>
              </a:spcAft>
            </a:pPr>
            <a:r>
              <a:rPr lang="zh-CN" altLang="en-US" sz="2800"/>
              <a:t>微中断</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以增量方式产生后继微地址</a:t>
            </a:r>
            <a:endParaRPr lang="zh-CN" altLang="en-US"/>
          </a:p>
        </p:txBody>
      </p:sp>
      <p:sp>
        <p:nvSpPr>
          <p:cNvPr id="108549" name="Rectangle 3"/>
          <p:cNvSpPr>
            <a:spLocks noGrp="1"/>
          </p:cNvSpPr>
          <p:nvPr>
            <p:ph type="body" idx="1"/>
          </p:nvPr>
        </p:nvSpPr>
        <p:spPr>
          <a:xfrm>
            <a:off x="457200" y="1600200"/>
            <a:ext cx="8229600" cy="4781550"/>
          </a:xfrm>
        </p:spPr>
        <p:txBody>
          <a:bodyPr/>
          <a:lstStyle/>
          <a:p>
            <a:pPr eaLnBrk="1" hangingPunct="1">
              <a:spcAft>
                <a:spcPct val="50000"/>
              </a:spcAft>
            </a:pPr>
            <a:r>
              <a:rPr lang="zh-CN" altLang="en-US" sz="2800"/>
              <a:t>在顺序执行微指令时，后继微地址由现行微地址加上一个增量</a:t>
            </a:r>
            <a:r>
              <a:rPr lang="en-US" altLang="zh-CN" sz="2800"/>
              <a:t>(</a:t>
            </a:r>
            <a:r>
              <a:rPr lang="zh-CN" altLang="en-US" sz="2800"/>
              <a:t>通常为</a:t>
            </a:r>
            <a:r>
              <a:rPr lang="en-US" altLang="zh-CN" sz="2800"/>
              <a:t>1)</a:t>
            </a:r>
            <a:r>
              <a:rPr lang="zh-CN" altLang="en-US" sz="2800"/>
              <a:t>形成的；而在非顺序执行时则要产生一个转移微地址，由</a:t>
            </a:r>
            <a:r>
              <a:rPr lang="en-US" altLang="zh-CN" sz="2800"/>
              <a:t>µPC</a:t>
            </a:r>
            <a:r>
              <a:rPr lang="zh-CN" altLang="en-US" sz="2800"/>
              <a:t>与形成转移微地址的逻辑电路组合成后继微地址。</a:t>
            </a:r>
            <a:endParaRPr lang="zh-CN" altLang="en-US" sz="2800"/>
          </a:p>
          <a:p>
            <a:pPr eaLnBrk="1" hangingPunct="1">
              <a:spcAft>
                <a:spcPct val="50000"/>
              </a:spcAft>
            </a:pPr>
            <a:r>
              <a:rPr lang="en-US" altLang="zh-CN" sz="2800"/>
              <a:t>µPC</a:t>
            </a:r>
            <a:r>
              <a:rPr lang="zh-CN" altLang="en-US" sz="2800"/>
              <a:t>兼作控制存储器的地址寄存器，输入有四个来源。</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组合 9"/>
          <p:cNvGrpSpPr/>
          <p:nvPr/>
        </p:nvGrpSpPr>
        <p:grpSpPr bwMode="auto">
          <a:xfrm>
            <a:off x="0" y="0"/>
            <a:ext cx="9144000" cy="6643688"/>
            <a:chOff x="0" y="0"/>
            <a:chExt cx="9144000" cy="6643686"/>
          </a:xfrm>
        </p:grpSpPr>
        <p:sp>
          <p:nvSpPr>
            <p:cNvPr id="10957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mbria" panose="02040503050406030204" pitchFamily="18" charset="0"/>
                <a:ea typeface="华文楷体" panose="02010600040101010101" pitchFamily="2" charset="-122"/>
              </a:endParaRPr>
            </a:p>
          </p:txBody>
        </p:sp>
        <p:graphicFrame>
          <p:nvGraphicFramePr>
            <p:cNvPr id="109572" name="Object 1"/>
            <p:cNvGraphicFramePr>
              <a:graphicFrameLocks noChangeAspect="1"/>
            </p:cNvGraphicFramePr>
            <p:nvPr/>
          </p:nvGraphicFramePr>
          <p:xfrm>
            <a:off x="1161074" y="500042"/>
            <a:ext cx="7625768" cy="6143644"/>
          </p:xfrm>
          <a:graphic>
            <a:graphicData uri="http://schemas.openxmlformats.org/presentationml/2006/ole">
              <mc:AlternateContent xmlns:mc="http://schemas.openxmlformats.org/markup-compatibility/2006">
                <mc:Choice xmlns:v="urn:schemas-microsoft-com:vml" Requires="v">
                  <p:oleObj spid="_x0000_s2" name="" r:id="rId1" imgW="3039110" imgH="2450465" progId="">
                    <p:embed/>
                  </p:oleObj>
                </mc:Choice>
                <mc:Fallback>
                  <p:oleObj name="" r:id="rId1" imgW="3039110" imgH="2450465" progId="">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074" y="500042"/>
                          <a:ext cx="7625768" cy="614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椭圆形标注 5"/>
            <p:cNvSpPr/>
            <p:nvPr/>
          </p:nvSpPr>
          <p:spPr>
            <a:xfrm>
              <a:off x="6786563" y="3857624"/>
              <a:ext cx="1143000" cy="857250"/>
            </a:xfrm>
            <a:prstGeom prst="wedgeEllipseCallout">
              <a:avLst>
                <a:gd name="adj1" fmla="val -135118"/>
                <a:gd name="adj2" fmla="val 60671"/>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rgbClr val="FF0000"/>
                  </a:solidFill>
                  <a:effectLst>
                    <a:outerShdw blurRad="38100" dist="38100" dir="2700000" algn="tl">
                      <a:srgbClr val="000000">
                        <a:alpha val="43137"/>
                      </a:srgbClr>
                    </a:outerShdw>
                  </a:effectLst>
                </a:rPr>
                <a:t>顺序执行</a:t>
              </a:r>
              <a:endParaRPr lang="zh-CN" altLang="en-US" sz="2400" b="1" dirty="0">
                <a:solidFill>
                  <a:srgbClr val="FF0000"/>
                </a:solidFill>
                <a:effectLst>
                  <a:outerShdw blurRad="38100" dist="38100" dir="2700000" algn="tl">
                    <a:srgbClr val="000000">
                      <a:alpha val="43137"/>
                    </a:srgbClr>
                  </a:outerShdw>
                </a:effectLst>
              </a:endParaRPr>
            </a:p>
          </p:txBody>
        </p:sp>
        <p:sp>
          <p:nvSpPr>
            <p:cNvPr id="7" name="椭圆形标注 6"/>
            <p:cNvSpPr/>
            <p:nvPr/>
          </p:nvSpPr>
          <p:spPr>
            <a:xfrm>
              <a:off x="7715250" y="4500562"/>
              <a:ext cx="1143000" cy="857250"/>
            </a:xfrm>
            <a:prstGeom prst="wedgeEllipseCallout">
              <a:avLst>
                <a:gd name="adj1" fmla="val -135118"/>
                <a:gd name="adj2" fmla="val 60671"/>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rgbClr val="FF0000"/>
                  </a:solidFill>
                  <a:effectLst>
                    <a:outerShdw blurRad="38100" dist="38100" dir="2700000" algn="tl">
                      <a:srgbClr val="000000">
                        <a:alpha val="43137"/>
                      </a:srgbClr>
                    </a:outerShdw>
                  </a:effectLst>
                </a:rPr>
                <a:t>发生转移</a:t>
              </a:r>
              <a:endParaRPr lang="zh-CN" altLang="en-US" sz="2400" b="1" dirty="0">
                <a:solidFill>
                  <a:srgbClr val="FF0000"/>
                </a:solidFill>
                <a:effectLst>
                  <a:outerShdw blurRad="38100" dist="38100" dir="2700000" algn="tl">
                    <a:srgbClr val="000000">
                      <a:alpha val="43137"/>
                    </a:srgbClr>
                  </a:outerShdw>
                </a:effectLst>
              </a:endParaRPr>
            </a:p>
          </p:txBody>
        </p:sp>
        <p:sp>
          <p:nvSpPr>
            <p:cNvPr id="8" name="椭圆形标注 7"/>
            <p:cNvSpPr/>
            <p:nvPr/>
          </p:nvSpPr>
          <p:spPr>
            <a:xfrm>
              <a:off x="7215188" y="71438"/>
              <a:ext cx="1857375" cy="1285875"/>
            </a:xfrm>
            <a:prstGeom prst="wedgeEllipseCallout">
              <a:avLst>
                <a:gd name="adj1" fmla="val -69799"/>
                <a:gd name="adj2" fmla="val 80988"/>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rgbClr val="FF0000"/>
                  </a:solidFill>
                  <a:effectLst>
                    <a:outerShdw blurRad="38100" dist="38100" dir="2700000" algn="tl">
                      <a:srgbClr val="000000">
                        <a:alpha val="43137"/>
                      </a:srgbClr>
                    </a:outerShdw>
                  </a:effectLst>
                </a:rPr>
                <a:t>转移微地址形成电路</a:t>
              </a:r>
              <a:endParaRPr lang="zh-CN" altLang="en-US" sz="2400" b="1" dirty="0">
                <a:solidFill>
                  <a:srgbClr val="FF0000"/>
                </a:solidFill>
                <a:effectLst>
                  <a:outerShdw blurRad="38100" dist="38100" dir="2700000" algn="tl">
                    <a:srgbClr val="000000">
                      <a:alpha val="43137"/>
                    </a:srgbClr>
                  </a:outerShdw>
                </a:effectLst>
              </a:endParaRPr>
            </a:p>
          </p:txBody>
        </p:sp>
        <p:sp>
          <p:nvSpPr>
            <p:cNvPr id="9" name="矩形标注 8"/>
            <p:cNvSpPr/>
            <p:nvPr/>
          </p:nvSpPr>
          <p:spPr>
            <a:xfrm>
              <a:off x="285750" y="500063"/>
              <a:ext cx="1285875" cy="1143000"/>
            </a:xfrm>
            <a:prstGeom prst="wedgeRectCallout">
              <a:avLst>
                <a:gd name="adj1" fmla="val 56373"/>
                <a:gd name="adj2" fmla="val 97928"/>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rgbClr val="0070C0"/>
                  </a:solidFill>
                </a:rPr>
                <a:t>机器加电后执行的第一条微指令地址</a:t>
              </a:r>
              <a:endParaRPr lang="zh-CN" altLang="en-US" b="1" dirty="0">
                <a:solidFill>
                  <a:srgbClr val="0070C0"/>
                </a:solidFill>
              </a:endParaRPr>
            </a:p>
          </p:txBody>
        </p:sp>
      </p:grpSp>
      <p:sp>
        <p:nvSpPr>
          <p:cNvPr id="3" name="灯片编号占位符 2"/>
          <p:cNvSpPr>
            <a:spLocks noGrp="1"/>
          </p:cNvSpPr>
          <p:nvPr>
            <p:ph type="sldNum" sz="quarter" idx="12"/>
          </p:nvPr>
        </p:nvSpPr>
        <p:spPr/>
        <p:txBody>
          <a:bodyPr/>
          <a:lstStyle/>
          <a:p>
            <a:pPr>
              <a:defRPr/>
            </a:pPr>
            <a:fld id="{31A787AE-89F0-484B-B76B-17EBCC686416}" type="slidenum">
              <a:rPr lang="en-US" altLang="zh-CN" smtClean="0"/>
            </a:fld>
            <a:endParaRPr lang="en-US" altLang="zh-CN"/>
          </a:p>
        </p:txBody>
      </p:sp>
    </p:spTree>
  </p:cSld>
  <p:clrMapOvr>
    <a:masterClrMapping/>
  </p:clrMapOvr>
  <p:transition>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以增量方式产生后继微地址</a:t>
            </a:r>
            <a:endParaRPr lang="zh-CN" altLang="en-US"/>
          </a:p>
        </p:txBody>
      </p:sp>
      <p:sp>
        <p:nvSpPr>
          <p:cNvPr id="110597" name="Rectangle 3"/>
          <p:cNvSpPr>
            <a:spLocks noGrp="1"/>
          </p:cNvSpPr>
          <p:nvPr>
            <p:ph type="body" idx="1"/>
          </p:nvPr>
        </p:nvSpPr>
        <p:spPr/>
        <p:txBody>
          <a:bodyPr/>
          <a:lstStyle/>
          <a:p>
            <a:pPr eaLnBrk="1" hangingPunct="1">
              <a:spcAft>
                <a:spcPct val="100000"/>
              </a:spcAft>
            </a:pPr>
            <a:r>
              <a:rPr lang="zh-CN" altLang="en-US" sz="2800"/>
              <a:t>这种方式可使微指令的下址字段很短，仅起选择作用。</a:t>
            </a:r>
            <a:endParaRPr lang="en-US" altLang="zh-CN" sz="2800"/>
          </a:p>
          <a:p>
            <a:pPr lvl="1" eaLnBrk="1" hangingPunct="1">
              <a:spcBef>
                <a:spcPct val="0"/>
              </a:spcBef>
              <a:spcAft>
                <a:spcPts val="1200"/>
              </a:spcAft>
            </a:pPr>
            <a:r>
              <a:rPr lang="zh-CN" altLang="en-US" sz="2400"/>
              <a:t>下址字段仅有两位，其功能是选择三个输入源中的一个作为</a:t>
            </a:r>
            <a:r>
              <a:rPr lang="en-US" altLang="zh-CN" sz="2400"/>
              <a:t>µPC</a:t>
            </a:r>
            <a:r>
              <a:rPr lang="zh-CN" altLang="en-US" sz="2400"/>
              <a:t>的输入，而微程序入口是由专门的硬件产生的，不受下址字段控制。 </a:t>
            </a:r>
            <a:endParaRPr lang="zh-CN" altLang="en-US" sz="2400"/>
          </a:p>
          <a:p>
            <a:pPr eaLnBrk="1" hangingPunct="1"/>
            <a:r>
              <a:rPr lang="zh-CN" altLang="en-US" sz="2800"/>
              <a:t>其缺点是微程序转移很不灵活，使得微程序在控存中的物理空间分配相当困难。 </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85786" y="274638"/>
            <a:ext cx="7929618" cy="1143000"/>
          </a:xfrm>
        </p:spPr>
        <p:txBody>
          <a:bodyPr/>
          <a:lstStyle/>
          <a:p>
            <a:pPr eaLnBrk="1" fontAlgn="auto" hangingPunct="1">
              <a:spcAft>
                <a:spcPts val="0"/>
              </a:spcAft>
              <a:defRPr/>
            </a:pPr>
            <a:r>
              <a:rPr lang="zh-CN" altLang="en-US" dirty="0"/>
              <a:t>增量与下址字段结合产生后继微地址</a:t>
            </a:r>
            <a:endParaRPr lang="zh-CN" altLang="en-US" dirty="0"/>
          </a:p>
        </p:txBody>
      </p:sp>
      <p:sp>
        <p:nvSpPr>
          <p:cNvPr id="111621" name="Rectangle 3"/>
          <p:cNvSpPr>
            <a:spLocks noGrp="1"/>
          </p:cNvSpPr>
          <p:nvPr>
            <p:ph type="body" idx="1"/>
          </p:nvPr>
        </p:nvSpPr>
        <p:spPr/>
        <p:txBody>
          <a:bodyPr/>
          <a:lstStyle/>
          <a:p>
            <a:pPr eaLnBrk="1" hangingPunct="1">
              <a:spcAft>
                <a:spcPct val="50000"/>
              </a:spcAft>
            </a:pPr>
            <a:r>
              <a:rPr lang="zh-CN" altLang="en-US" sz="2800"/>
              <a:t>将微指令的下址字段分成两部分：</a:t>
            </a:r>
            <a:endParaRPr lang="en-US" altLang="zh-CN" sz="2800"/>
          </a:p>
          <a:p>
            <a:pPr lvl="1" eaLnBrk="1" hangingPunct="1">
              <a:spcAft>
                <a:spcPct val="50000"/>
              </a:spcAft>
            </a:pPr>
            <a:r>
              <a:rPr lang="zh-CN" altLang="en-US" sz="2400">
                <a:solidFill>
                  <a:srgbClr val="FF0000"/>
                </a:solidFill>
              </a:rPr>
              <a:t>转移控制字段</a:t>
            </a:r>
            <a:r>
              <a:rPr lang="en-US" altLang="zh-CN" sz="2400"/>
              <a:t>BCF</a:t>
            </a:r>
            <a:r>
              <a:rPr lang="zh-CN" altLang="en-US" sz="2400"/>
              <a:t>和</a:t>
            </a:r>
            <a:r>
              <a:rPr lang="zh-CN" altLang="en-US" sz="2400">
                <a:solidFill>
                  <a:srgbClr val="FF0000"/>
                </a:solidFill>
              </a:rPr>
              <a:t>转移地址字段</a:t>
            </a:r>
            <a:r>
              <a:rPr lang="en-US" altLang="zh-CN" sz="2400"/>
              <a:t>BAF</a:t>
            </a:r>
            <a:r>
              <a:rPr lang="zh-CN" altLang="en-US" sz="2400"/>
              <a:t>。</a:t>
            </a:r>
            <a:endParaRPr lang="zh-CN" altLang="en-US" sz="2400"/>
          </a:p>
          <a:p>
            <a:pPr eaLnBrk="1" hangingPunct="1">
              <a:spcAft>
                <a:spcPct val="50000"/>
              </a:spcAft>
            </a:pPr>
            <a:r>
              <a:rPr lang="zh-CN" altLang="en-US" sz="2800"/>
              <a:t>当微程序实现转移时，将</a:t>
            </a:r>
            <a:r>
              <a:rPr lang="en-US" altLang="zh-CN" sz="2800"/>
              <a:t>BAF</a:t>
            </a:r>
            <a:r>
              <a:rPr lang="zh-CN" altLang="en-US" sz="2800"/>
              <a:t>送</a:t>
            </a:r>
            <a:r>
              <a:rPr lang="en-US" altLang="zh-CN" sz="2800"/>
              <a:t>µPC</a:t>
            </a:r>
            <a:r>
              <a:rPr lang="zh-CN" altLang="en-US" sz="2800"/>
              <a:t>，否则顺序执行下一条微指令</a:t>
            </a:r>
            <a:r>
              <a:rPr lang="en-US" altLang="zh-CN" sz="2800"/>
              <a:t>(µPC+1)</a:t>
            </a:r>
            <a:r>
              <a:rPr lang="zh-CN" altLang="en-US" sz="2800"/>
              <a:t>。</a:t>
            </a:r>
            <a:endParaRPr lang="en-US" altLang="zh-CN" sz="2800"/>
          </a:p>
          <a:p>
            <a:pPr eaLnBrk="1" hangingPunct="1">
              <a:spcAft>
                <a:spcPct val="50000"/>
              </a:spcAft>
            </a:pPr>
            <a:r>
              <a:rPr lang="zh-CN" altLang="en-US" sz="2800"/>
              <a:t>执行微程序条件转移时，我们</a:t>
            </a:r>
            <a:r>
              <a:rPr lang="zh-CN" altLang="en-US" sz="2800">
                <a:solidFill>
                  <a:srgbClr val="FF0000"/>
                </a:solidFill>
              </a:rPr>
              <a:t>假设决定转移与否的硬件条件有八种转移情况</a:t>
            </a:r>
            <a:r>
              <a:rPr lang="zh-CN" altLang="en-US" sz="2800"/>
              <a:t>，定义了八个微命令</a:t>
            </a:r>
            <a:r>
              <a:rPr lang="en-US" altLang="zh-CN" sz="2800"/>
              <a:t>(BCF</a:t>
            </a:r>
            <a:r>
              <a:rPr lang="zh-CN" altLang="en-US" sz="2800"/>
              <a:t>取</a:t>
            </a:r>
            <a:r>
              <a:rPr lang="en-US" altLang="zh-CN" sz="2800"/>
              <a:t>3</a:t>
            </a:r>
            <a:r>
              <a:rPr lang="zh-CN" altLang="en-US" sz="2800"/>
              <a:t>位</a:t>
            </a:r>
            <a:r>
              <a:rPr lang="en-US" altLang="zh-CN" sz="2800"/>
              <a:t>)</a:t>
            </a:r>
            <a:r>
              <a:rPr lang="zh-CN" altLang="en-US" sz="2800"/>
              <a:t>。</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mbria" panose="02040503050406030204" pitchFamily="18" charset="0"/>
              <a:ea typeface="华文楷体" panose="02010600040101010101" pitchFamily="2" charset="-122"/>
            </a:endParaRPr>
          </a:p>
        </p:txBody>
      </p:sp>
      <p:pic>
        <p:nvPicPr>
          <p:cNvPr id="112643" name="Picture 5" descr="0"/>
          <p:cNvPicPr>
            <a:picLocks noGrp="1" noChangeAspect="1" noChangeArrowheads="1"/>
          </p:cNvPicPr>
          <p:nvPr>
            <p:ph/>
          </p:nvPr>
        </p:nvPicPr>
        <p:blipFill>
          <a:blip r:embed="rId1">
            <a:lum bright="-18000" contrast="40000"/>
            <a:extLst>
              <a:ext uri="{28A0092B-C50C-407E-A947-70E740481C1C}">
                <a14:useLocalDpi xmlns:a14="http://schemas.microsoft.com/office/drawing/2010/main" val="0"/>
              </a:ext>
            </a:extLst>
          </a:blip>
          <a:srcRect b="7231"/>
          <a:stretch>
            <a:fillRect/>
          </a:stretch>
        </p:blipFill>
        <p:spPr>
          <a:xfrm>
            <a:off x="142875" y="571500"/>
            <a:ext cx="8947150" cy="5500688"/>
          </a:xfrm>
        </p:spPr>
      </p:pic>
      <p:sp>
        <p:nvSpPr>
          <p:cNvPr id="2" name="灯片编号占位符 1"/>
          <p:cNvSpPr>
            <a:spLocks noGrp="1"/>
          </p:cNvSpPr>
          <p:nvPr>
            <p:ph type="sldNum" sz="quarter" idx="12"/>
          </p:nvPr>
        </p:nvSpPr>
        <p:spPr/>
        <p:txBody>
          <a:bodyPr/>
          <a:lstStyle/>
          <a:p>
            <a:pPr>
              <a:defRPr/>
            </a:pPr>
            <a:fld id="{31A787AE-89F0-484B-B76B-17EBCC686416}" type="slidenum">
              <a:rPr lang="en-US" altLang="zh-CN" smtClean="0"/>
            </a:fld>
            <a:endParaRPr lang="en-US" altLang="zh-CN"/>
          </a:p>
        </p:txBody>
      </p:sp>
    </p:spTree>
  </p:cSld>
  <p:clrMapOvr>
    <a:masterClrMapping/>
  </p:clrMapOvr>
  <p:transition>
    <p:cove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mbria" panose="02040503050406030204" pitchFamily="18" charset="0"/>
              <a:ea typeface="华文楷体" panose="02010600040101010101" pitchFamily="2" charset="-122"/>
            </a:endParaRPr>
          </a:p>
        </p:txBody>
      </p:sp>
      <p:graphicFrame>
        <p:nvGraphicFramePr>
          <p:cNvPr id="113667" name="Object 1"/>
          <p:cNvGraphicFramePr>
            <a:graphicFrameLocks noChangeAspect="1"/>
          </p:cNvGraphicFramePr>
          <p:nvPr/>
        </p:nvGraphicFramePr>
        <p:xfrm>
          <a:off x="1643063" y="0"/>
          <a:ext cx="5572125" cy="6818313"/>
        </p:xfrm>
        <a:graphic>
          <a:graphicData uri="http://schemas.openxmlformats.org/presentationml/2006/ole">
            <mc:AlternateContent xmlns:mc="http://schemas.openxmlformats.org/markup-compatibility/2006">
              <mc:Choice xmlns:v="urn:schemas-microsoft-com:vml" Requires="v">
                <p:oleObj spid="_x0000_s2" name="" r:id="rId1" imgW="3618230" imgH="4428490" progId="">
                  <p:embed/>
                </p:oleObj>
              </mc:Choice>
              <mc:Fallback>
                <p:oleObj name="" r:id="rId1" imgW="3618230" imgH="4428490" progId="">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0"/>
                        <a:ext cx="5572125" cy="681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标题 8"/>
          <p:cNvSpPr>
            <a:spLocks noGrp="1"/>
          </p:cNvSpPr>
          <p:nvPr>
            <p:ph type="title"/>
          </p:nvPr>
        </p:nvSpPr>
        <p:spPr>
          <a:xfrm>
            <a:off x="357158" y="274638"/>
            <a:ext cx="1214446" cy="5940444"/>
          </a:xfrm>
        </p:spPr>
        <p:txBody>
          <a:bodyPr vert="eaVert"/>
          <a:lstStyle/>
          <a:p>
            <a:pPr eaLnBrk="1" fontAlgn="auto" hangingPunct="1">
              <a:spcAft>
                <a:spcPts val="0"/>
              </a:spcAft>
              <a:defRPr/>
            </a:pPr>
            <a:r>
              <a:rPr lang="zh-CN" altLang="en-US" dirty="0"/>
              <a:t>增量与下址字段结合产生后继微地址</a:t>
            </a:r>
            <a:endParaRPr lang="zh-CN" altLang="en-US" dirty="0"/>
          </a:p>
        </p:txBody>
      </p:sp>
      <p:sp>
        <p:nvSpPr>
          <p:cNvPr id="11" name="内容占位符 10"/>
          <p:cNvSpPr>
            <a:spLocks noGrp="1"/>
          </p:cNvSpPr>
          <p:nvPr>
            <p:ph idx="1"/>
          </p:nvPr>
        </p:nvSpPr>
        <p:spPr>
          <a:xfrm>
            <a:off x="6858000" y="785813"/>
            <a:ext cx="2071688" cy="4929187"/>
          </a:xfrm>
        </p:spPr>
        <p:txBody>
          <a:bodyPr rtlCol="0">
            <a:normAutofit lnSpcReduction="10000"/>
          </a:bodyPr>
          <a:lstStyle/>
          <a:p>
            <a:pPr eaLnBrk="1" fontAlgn="auto" hangingPunct="1">
              <a:spcAft>
                <a:spcPts val="0"/>
              </a:spcAft>
              <a:defRPr/>
            </a:pPr>
            <a:r>
              <a:rPr lang="zh-CN" altLang="en-US" dirty="0"/>
              <a:t>设置计数器</a:t>
            </a:r>
            <a:r>
              <a:rPr lang="en-US" altLang="zh-CN" dirty="0"/>
              <a:t>CT</a:t>
            </a:r>
            <a:r>
              <a:rPr lang="zh-CN" altLang="en-US" dirty="0"/>
              <a:t>，用来控制循环次数。</a:t>
            </a:r>
            <a:endParaRPr lang="zh-CN" altLang="en-US" dirty="0"/>
          </a:p>
          <a:p>
            <a:pPr eaLnBrk="1" fontAlgn="auto" hangingPunct="1">
              <a:spcAft>
                <a:spcPts val="0"/>
              </a:spcAft>
              <a:defRPr/>
            </a:pPr>
            <a:r>
              <a:rPr lang="zh-CN" altLang="en-US" dirty="0"/>
              <a:t>考虑到执行微子程序时，要保留返回微地址，设置了一个返回寄存器</a:t>
            </a:r>
            <a:r>
              <a:rPr lang="en-US" altLang="zh-CN" dirty="0"/>
              <a:t>RR</a:t>
            </a:r>
            <a:r>
              <a:rPr lang="zh-CN" altLang="en-US" dirty="0"/>
              <a:t>。 </a:t>
            </a:r>
            <a:endParaRPr lang="zh-CN" altLang="en-US" dirty="0"/>
          </a:p>
        </p:txBody>
      </p:sp>
      <p:sp>
        <p:nvSpPr>
          <p:cNvPr id="3" name="灯片编号占位符 2"/>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74638"/>
            <a:ext cx="7498080" cy="1143000"/>
          </a:xfrm>
        </p:spPr>
        <p:txBody>
          <a:bodyPr/>
          <a:lstStyle/>
          <a:p>
            <a:pPr eaLnBrk="1" fontAlgn="auto" hangingPunct="1">
              <a:spcAft>
                <a:spcPts val="0"/>
              </a:spcAft>
              <a:defRPr/>
            </a:pPr>
            <a:r>
              <a:rPr lang="en-US" b="1" dirty="0"/>
              <a:t>CPU</a:t>
            </a:r>
            <a:r>
              <a:rPr lang="zh-CN" altLang="en-US" b="1" dirty="0"/>
              <a:t>的发展</a:t>
            </a:r>
            <a:r>
              <a:rPr lang="zh-CN" altLang="en-US" sz="2800" b="1" dirty="0"/>
              <a:t>（</a:t>
            </a:r>
            <a:r>
              <a:rPr lang="en-US" sz="2800" dirty="0"/>
              <a:t> INTEL</a:t>
            </a:r>
            <a:r>
              <a:rPr lang="zh-CN" altLang="en-US" sz="2800" dirty="0"/>
              <a:t>公司）</a:t>
            </a:r>
            <a:endParaRPr lang="zh-CN" altLang="en-US" dirty="0"/>
          </a:p>
        </p:txBody>
      </p:sp>
      <p:sp>
        <p:nvSpPr>
          <p:cNvPr id="3" name="内容占位符 2"/>
          <p:cNvSpPr>
            <a:spLocks noGrp="1"/>
          </p:cNvSpPr>
          <p:nvPr>
            <p:ph idx="1"/>
          </p:nvPr>
        </p:nvSpPr>
        <p:spPr>
          <a:xfrm>
            <a:off x="714375" y="1357313"/>
            <a:ext cx="7929563" cy="5143500"/>
          </a:xfrm>
        </p:spPr>
        <p:txBody>
          <a:bodyPr rtlCol="0">
            <a:normAutofit fontScale="92500" lnSpcReduction="10000"/>
          </a:bodyPr>
          <a:lstStyle/>
          <a:p>
            <a:pPr eaLnBrk="1" fontAlgn="auto" hangingPunct="1">
              <a:spcAft>
                <a:spcPts val="0"/>
              </a:spcAft>
              <a:defRPr/>
            </a:pPr>
            <a:r>
              <a:rPr lang="en-US" altLang="zh-CN" dirty="0"/>
              <a:t>1996</a:t>
            </a:r>
            <a:r>
              <a:rPr lang="zh-CN" altLang="en-US" dirty="0"/>
              <a:t>年，</a:t>
            </a:r>
            <a:r>
              <a:rPr lang="en-US" dirty="0"/>
              <a:t>INTEL</a:t>
            </a:r>
            <a:r>
              <a:rPr lang="zh-CN" altLang="en-US" dirty="0"/>
              <a:t>推出了奔腾系列的改进版本，厂家代号</a:t>
            </a:r>
            <a:r>
              <a:rPr lang="en-US" altLang="zh-CN" dirty="0"/>
              <a:t>P55C</a:t>
            </a:r>
            <a:r>
              <a:rPr lang="zh-CN" altLang="en-US" dirty="0"/>
              <a:t>，也就是平常所说的奔腾 </a:t>
            </a:r>
            <a:r>
              <a:rPr lang="en-US" altLang="zh-CN" dirty="0"/>
              <a:t>MMX</a:t>
            </a:r>
            <a:r>
              <a:rPr lang="zh-CN" altLang="en-US" dirty="0"/>
              <a:t>（多能奔腾）。</a:t>
            </a:r>
            <a:endParaRPr lang="en-US" altLang="zh-CN" dirty="0"/>
          </a:p>
          <a:p>
            <a:pPr marL="484505" lvl="1" eaLnBrk="1" fontAlgn="auto" hangingPunct="1">
              <a:spcAft>
                <a:spcPts val="0"/>
              </a:spcAft>
              <a:defRPr/>
            </a:pPr>
            <a:r>
              <a:rPr lang="zh-CN" altLang="en-US" dirty="0"/>
              <a:t>几个月后，</a:t>
            </a:r>
            <a:r>
              <a:rPr lang="en-US" altLang="zh-CN" dirty="0"/>
              <a:t>AMD</a:t>
            </a:r>
            <a:r>
              <a:rPr lang="zh-CN" altLang="en-US" dirty="0"/>
              <a:t>也推出了自己研制的新产品</a:t>
            </a:r>
            <a:r>
              <a:rPr lang="en-US" altLang="zh-CN" dirty="0"/>
              <a:t>K6</a:t>
            </a:r>
            <a:r>
              <a:rPr lang="zh-CN" altLang="en-US" dirty="0"/>
              <a:t>，性能甚至还 优于奔腾 </a:t>
            </a:r>
            <a:r>
              <a:rPr lang="en-US" altLang="zh-CN" dirty="0"/>
              <a:t>MMX </a:t>
            </a:r>
            <a:r>
              <a:rPr lang="zh-CN" altLang="en-US" dirty="0"/>
              <a:t>，但缺少多媒体扩展指令集。</a:t>
            </a:r>
            <a:endParaRPr lang="en-US" altLang="zh-CN" dirty="0"/>
          </a:p>
          <a:p>
            <a:pPr eaLnBrk="1" fontAlgn="auto" hangingPunct="1">
              <a:spcAft>
                <a:spcPts val="0"/>
              </a:spcAft>
              <a:defRPr/>
            </a:pPr>
            <a:r>
              <a:rPr lang="en-US" altLang="zh-CN" dirty="0"/>
              <a:t>1997</a:t>
            </a:r>
            <a:r>
              <a:rPr lang="zh-CN" altLang="en-US" dirty="0"/>
              <a:t>年五月，</a:t>
            </a:r>
            <a:r>
              <a:rPr lang="en-US" altLang="zh-CN" dirty="0"/>
              <a:t>INTEL</a:t>
            </a:r>
            <a:r>
              <a:rPr lang="zh-CN" altLang="en-US" dirty="0"/>
              <a:t>推出影响力最大的</a:t>
            </a:r>
            <a:r>
              <a:rPr lang="en-US" altLang="zh-CN" dirty="0"/>
              <a:t>CPU——</a:t>
            </a:r>
            <a:r>
              <a:rPr lang="zh-CN" altLang="en-US" dirty="0"/>
              <a:t>奔腾 </a:t>
            </a:r>
            <a:r>
              <a:rPr lang="en-US" altLang="zh-CN" dirty="0"/>
              <a:t>Ⅱ</a:t>
            </a:r>
            <a:r>
              <a:rPr lang="zh-CN" altLang="en-US" dirty="0"/>
              <a:t>。</a:t>
            </a:r>
            <a:endParaRPr lang="en-US" altLang="zh-CN" dirty="0"/>
          </a:p>
          <a:p>
            <a:pPr marL="484505" lvl="1" eaLnBrk="1" fontAlgn="auto" hangingPunct="1">
              <a:spcAft>
                <a:spcPts val="0"/>
              </a:spcAft>
              <a:defRPr/>
            </a:pPr>
            <a:r>
              <a:rPr lang="zh-CN" altLang="en-US" dirty="0"/>
              <a:t>为了对抗不可一世的奔腾 </a:t>
            </a:r>
            <a:r>
              <a:rPr lang="en-US" altLang="zh-CN" dirty="0"/>
              <a:t>Ⅱ</a:t>
            </a:r>
            <a:r>
              <a:rPr lang="zh-CN" altLang="en-US" dirty="0"/>
              <a:t>，在</a:t>
            </a:r>
            <a:r>
              <a:rPr lang="en-US" altLang="zh-CN" dirty="0"/>
              <a:t>1998</a:t>
            </a:r>
            <a:r>
              <a:rPr lang="zh-CN" altLang="en-US" dirty="0"/>
              <a:t>年中，</a:t>
            </a:r>
            <a:r>
              <a:rPr lang="en-US" altLang="zh-CN" dirty="0"/>
              <a:t>AMD</a:t>
            </a:r>
            <a:r>
              <a:rPr lang="zh-CN" altLang="en-US" dirty="0"/>
              <a:t>推出了</a:t>
            </a:r>
            <a:r>
              <a:rPr lang="en-US" altLang="zh-CN" dirty="0"/>
              <a:t>K6-2</a:t>
            </a:r>
            <a:r>
              <a:rPr lang="zh-CN" altLang="en-US" dirty="0"/>
              <a:t>处理器，</a:t>
            </a:r>
            <a:endParaRPr lang="zh-CN" altLang="en-US" dirty="0"/>
          </a:p>
          <a:p>
            <a:pPr eaLnBrk="1" fontAlgn="auto" hangingPunct="1">
              <a:spcAft>
                <a:spcPts val="0"/>
              </a:spcAft>
              <a:defRPr/>
            </a:pPr>
            <a:r>
              <a:rPr lang="en-US" altLang="zh-CN" dirty="0"/>
              <a:t>1998</a:t>
            </a:r>
            <a:r>
              <a:rPr lang="zh-CN" altLang="en-US" dirty="0"/>
              <a:t>年，推出性价比相当厉害的</a:t>
            </a:r>
            <a:r>
              <a:rPr lang="en-US" altLang="zh-CN" dirty="0"/>
              <a:t>CPU——Celeron</a:t>
            </a:r>
            <a:r>
              <a:rPr lang="zh-CN" altLang="en-US" dirty="0"/>
              <a:t>赛扬处理器。</a:t>
            </a:r>
            <a:endParaRPr lang="en-US" altLang="zh-CN" dirty="0"/>
          </a:p>
          <a:p>
            <a:pPr eaLnBrk="1" fontAlgn="auto" hangingPunct="1">
              <a:spcAft>
                <a:spcPts val="0"/>
              </a:spcAft>
              <a:defRPr/>
            </a:pPr>
            <a:r>
              <a:rPr lang="en-US" altLang="zh-CN" dirty="0"/>
              <a:t>99</a:t>
            </a:r>
            <a:r>
              <a:rPr lang="zh-CN" altLang="en-US" dirty="0"/>
              <a:t>年初，</a:t>
            </a:r>
            <a:r>
              <a:rPr lang="en-US" altLang="zh-CN" dirty="0"/>
              <a:t>Intel</a:t>
            </a:r>
            <a:r>
              <a:rPr lang="zh-CN" altLang="en-US" dirty="0"/>
              <a:t>发布了第三代的奔腾处理器</a:t>
            </a:r>
            <a:r>
              <a:rPr lang="en-US" altLang="zh-CN" dirty="0"/>
              <a:t>——</a:t>
            </a:r>
            <a:r>
              <a:rPr lang="zh-CN" altLang="en-US" dirty="0"/>
              <a:t>奔腾</a:t>
            </a:r>
            <a:r>
              <a:rPr lang="en-US" altLang="zh-CN" dirty="0"/>
              <a:t>III</a:t>
            </a:r>
            <a:r>
              <a:rPr lang="zh-CN" altLang="en-US" dirty="0"/>
              <a:t>。</a:t>
            </a:r>
            <a:endParaRPr lang="en-US" altLang="zh-CN" dirty="0"/>
          </a:p>
          <a:p>
            <a:pPr marL="484505" lvl="1" eaLnBrk="1" fontAlgn="auto" hangingPunct="1">
              <a:spcAft>
                <a:spcPts val="0"/>
              </a:spcAft>
              <a:defRPr/>
            </a:pPr>
            <a:r>
              <a:rPr lang="zh-CN" altLang="en-US" dirty="0"/>
              <a:t>最大的特点是更新了名为</a:t>
            </a:r>
            <a:r>
              <a:rPr lang="en-US" altLang="zh-CN" dirty="0"/>
              <a:t>SSE</a:t>
            </a:r>
            <a:r>
              <a:rPr lang="zh-CN" altLang="en-US" dirty="0"/>
              <a:t>的多媒体指令集，以增强三维和浮点应用，并且可以兼容以前的所有</a:t>
            </a:r>
            <a:r>
              <a:rPr lang="en-US" altLang="zh-CN" dirty="0"/>
              <a:t>MMX</a:t>
            </a:r>
            <a:r>
              <a:rPr lang="zh-CN" altLang="en-US" dirty="0"/>
              <a:t>程序。</a:t>
            </a:r>
            <a:endParaRPr lang="zh-CN" altLang="en-US" dirty="0"/>
          </a:p>
        </p:txBody>
      </p:sp>
      <p:sp>
        <p:nvSpPr>
          <p:cNvPr id="35848"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8D3FC5-B0FF-4DA8-9BCB-D78237B523B6}" type="slidenum">
              <a:rPr lang="zh-CN" altLang="en-US">
                <a:solidFill>
                  <a:schemeClr val="tx2"/>
                </a:solidFill>
                <a:latin typeface="Cambria" panose="02040503050406030204" pitchFamily="18" charset="0"/>
                <a:ea typeface="华文楷体" panose="02010600040101010101" pitchFamily="2" charset="-122"/>
              </a:rPr>
            </a:fld>
            <a:endParaRPr lang="zh-CN" altLang="en-US">
              <a:solidFill>
                <a:schemeClr val="tx2"/>
              </a:solidFill>
              <a:latin typeface="Cambria" panose="02040503050406030204" pitchFamily="18" charset="0"/>
              <a:ea typeface="华文楷体" panose="02010600040101010101" pitchFamily="2" charset="-122"/>
            </a:endParaRPr>
          </a:p>
        </p:txBody>
      </p:sp>
    </p:spTree>
  </p:cSld>
  <p:clrMapOvr>
    <a:masterClrMapping/>
  </p:clrMapOvr>
  <p:transition>
    <p:cove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en-US" altLang="zh-CN"/>
              <a:t>BAF</a:t>
            </a:r>
            <a:r>
              <a:rPr lang="zh-CN" altLang="en-US"/>
              <a:t>的长度 </a:t>
            </a:r>
            <a:endParaRPr lang="zh-CN" altLang="en-US"/>
          </a:p>
        </p:txBody>
      </p:sp>
      <p:sp>
        <p:nvSpPr>
          <p:cNvPr id="114693" name="Rectangle 3"/>
          <p:cNvSpPr>
            <a:spLocks noGrp="1"/>
          </p:cNvSpPr>
          <p:nvPr>
            <p:ph type="body" idx="1"/>
          </p:nvPr>
        </p:nvSpPr>
        <p:spPr/>
        <p:txBody>
          <a:bodyPr/>
          <a:lstStyle/>
          <a:p>
            <a:pPr eaLnBrk="1" hangingPunct="1"/>
            <a:r>
              <a:rPr lang="en-US" altLang="zh-CN" sz="2800"/>
              <a:t>BAF</a:t>
            </a:r>
            <a:r>
              <a:rPr lang="zh-CN" altLang="en-US" sz="2800"/>
              <a:t>的长度有两种情况：</a:t>
            </a:r>
            <a:endParaRPr lang="zh-CN" altLang="en-US" sz="2800"/>
          </a:p>
          <a:p>
            <a:pPr lvl="1" eaLnBrk="1" hangingPunct="1"/>
            <a:r>
              <a:rPr lang="zh-CN" altLang="en-US" sz="2400"/>
              <a:t>与</a:t>
            </a:r>
            <a:r>
              <a:rPr lang="en-US" altLang="zh-CN" sz="2400"/>
              <a:t>µPC</a:t>
            </a:r>
            <a:r>
              <a:rPr lang="zh-CN" altLang="en-US" sz="2400"/>
              <a:t>的位数相等：可以从控制存储器的任一单元取微指令。</a:t>
            </a:r>
            <a:endParaRPr lang="zh-CN" altLang="en-US" sz="2400"/>
          </a:p>
          <a:p>
            <a:pPr lvl="1" eaLnBrk="1" hangingPunct="1"/>
            <a:r>
              <a:rPr lang="zh-CN" altLang="en-US" sz="2400"/>
              <a:t>比</a:t>
            </a:r>
            <a:r>
              <a:rPr lang="en-US" altLang="zh-CN" sz="2400"/>
              <a:t>µPC</a:t>
            </a:r>
            <a:r>
              <a:rPr lang="zh-CN" altLang="en-US" sz="2400"/>
              <a:t>短：考虑到转移点在</a:t>
            </a:r>
            <a:r>
              <a:rPr lang="en-US" altLang="zh-CN" sz="2400"/>
              <a:t>µPC</a:t>
            </a:r>
            <a:r>
              <a:rPr lang="zh-CN" altLang="en-US" sz="2400"/>
              <a:t>附近，或者在控制存储器的某区域内，所以由原来的</a:t>
            </a:r>
            <a:r>
              <a:rPr lang="en-US" altLang="zh-CN" sz="2400"/>
              <a:t>µPC</a:t>
            </a:r>
            <a:r>
              <a:rPr lang="zh-CN" altLang="en-US" sz="2400"/>
              <a:t>的若干位与</a:t>
            </a:r>
            <a:r>
              <a:rPr lang="en-US" altLang="zh-CN" sz="2400"/>
              <a:t>BAF</a:t>
            </a:r>
            <a:r>
              <a:rPr lang="zh-CN" altLang="en-US" sz="2400"/>
              <a:t>组合成转移微地址。</a:t>
            </a:r>
            <a:endParaRPr lang="zh-CN" altLang="en-US" sz="2400"/>
          </a:p>
          <a:p>
            <a:pPr eaLnBrk="1" hangingPunct="1"/>
            <a:r>
              <a:rPr lang="zh-CN" altLang="en-US" sz="2800"/>
              <a:t>第一种情况，转移灵活，但增加了微指令的长度；第二种情况，转移地址受到限制，但可缩短微指令长度。</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多路转移方式</a:t>
            </a:r>
            <a:endParaRPr lang="zh-CN" altLang="en-US"/>
          </a:p>
        </p:txBody>
      </p:sp>
      <p:sp>
        <p:nvSpPr>
          <p:cNvPr id="115717" name="Rectangle 3"/>
          <p:cNvSpPr>
            <a:spLocks noGrp="1"/>
          </p:cNvSpPr>
          <p:nvPr>
            <p:ph type="body" idx="1"/>
          </p:nvPr>
        </p:nvSpPr>
        <p:spPr/>
        <p:txBody>
          <a:bodyPr/>
          <a:lstStyle/>
          <a:p>
            <a:pPr eaLnBrk="1" hangingPunct="1">
              <a:spcAft>
                <a:spcPct val="100000"/>
              </a:spcAft>
            </a:pPr>
            <a:r>
              <a:rPr lang="zh-CN" altLang="en-US" sz="2800"/>
              <a:t>一条微指令存在多个转移分支的情况称为多路转移。</a:t>
            </a:r>
            <a:endParaRPr lang="zh-CN" altLang="en-US" sz="2800"/>
          </a:p>
          <a:p>
            <a:pPr eaLnBrk="1" hangingPunct="1"/>
            <a:r>
              <a:rPr lang="zh-CN" altLang="en-US" sz="2800"/>
              <a:t>在执行某条微指令时，可能会遇到在若干个微地址中选择一个作为后继微地址的情况，最明显的例子是根据操作码产生不同的后继微地址。</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多路转移方式</a:t>
            </a:r>
            <a:endParaRPr lang="zh-CN" altLang="en-US"/>
          </a:p>
        </p:txBody>
      </p:sp>
      <p:sp>
        <p:nvSpPr>
          <p:cNvPr id="116741" name="Rectangle 3"/>
          <p:cNvSpPr>
            <a:spLocks noGrp="1"/>
          </p:cNvSpPr>
          <p:nvPr>
            <p:ph type="body" idx="1"/>
          </p:nvPr>
        </p:nvSpPr>
        <p:spPr/>
        <p:txBody>
          <a:bodyPr/>
          <a:lstStyle/>
          <a:p>
            <a:pPr eaLnBrk="1" hangingPunct="1">
              <a:spcAft>
                <a:spcPct val="30000"/>
              </a:spcAft>
            </a:pPr>
            <a:r>
              <a:rPr lang="zh-CN" altLang="en-US" sz="2800"/>
              <a:t>实现此功能的电路通常是由</a:t>
            </a:r>
            <a:r>
              <a:rPr lang="en-US" altLang="zh-CN" sz="2800"/>
              <a:t>PROM(</a:t>
            </a:r>
            <a:r>
              <a:rPr lang="zh-CN" altLang="en-US" sz="2800"/>
              <a:t>可编程序只读存储器</a:t>
            </a:r>
            <a:r>
              <a:rPr lang="en-US" altLang="zh-CN" sz="2800"/>
              <a:t>)</a:t>
            </a:r>
            <a:r>
              <a:rPr lang="zh-CN" altLang="en-US" sz="2800"/>
              <a:t>组成的，也有把它称为</a:t>
            </a:r>
            <a:r>
              <a:rPr lang="en-US" altLang="zh-CN" sz="2800"/>
              <a:t>MAPROM(</a:t>
            </a:r>
            <a:r>
              <a:rPr lang="zh-CN" altLang="en-US" sz="2800"/>
              <a:t>映像只读存储器</a:t>
            </a:r>
            <a:r>
              <a:rPr lang="en-US" altLang="zh-CN" sz="2800"/>
              <a:t>)</a:t>
            </a:r>
            <a:r>
              <a:rPr lang="zh-CN" altLang="en-US" sz="2800"/>
              <a:t>的。</a:t>
            </a:r>
            <a:endParaRPr lang="zh-CN" altLang="en-US" sz="2800"/>
          </a:p>
          <a:p>
            <a:pPr eaLnBrk="1" hangingPunct="1">
              <a:spcAft>
                <a:spcPct val="30000"/>
              </a:spcAft>
            </a:pPr>
            <a:r>
              <a:rPr lang="zh-CN" altLang="en-US" sz="2800"/>
              <a:t>该存储器的特点是以指令的操作码作为地址输入，而相应的存储单元内容即为该指令的第一条微指令的入口地址。</a:t>
            </a:r>
            <a:endParaRPr lang="zh-CN" altLang="en-US" sz="2800"/>
          </a:p>
          <a:p>
            <a:pPr eaLnBrk="1" hangingPunct="1">
              <a:spcAft>
                <a:spcPct val="30000"/>
              </a:spcAft>
            </a:pPr>
            <a:r>
              <a:rPr lang="zh-CN" altLang="en-US" sz="2800"/>
              <a:t>该存储器的容量等于或略大于机器的指令数，所以容量小，速度快。</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微中断</a:t>
            </a:r>
            <a:endParaRPr lang="zh-CN" altLang="en-US"/>
          </a:p>
        </p:txBody>
      </p:sp>
      <p:sp>
        <p:nvSpPr>
          <p:cNvPr id="117765" name="Rectangle 3"/>
          <p:cNvSpPr>
            <a:spLocks noGrp="1"/>
          </p:cNvSpPr>
          <p:nvPr>
            <p:ph type="body" idx="1"/>
          </p:nvPr>
        </p:nvSpPr>
        <p:spPr/>
        <p:txBody>
          <a:bodyPr/>
          <a:lstStyle/>
          <a:p>
            <a:pPr eaLnBrk="1" hangingPunct="1"/>
            <a:r>
              <a:rPr lang="zh-CN" altLang="en-US" sz="2800"/>
              <a:t>微中断与程序中断的概念相似，在微程序执行过程中，一旦出现微中断请求信号，通常在完成现行指令的微程序后响应该微中断请求，这时中止当前正在执行的程序，而转去执行微中断处理程序，微中断请求信号是由程序中断请求信号引起的。</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微中断</a:t>
            </a:r>
            <a:endParaRPr lang="zh-CN" altLang="en-US"/>
          </a:p>
        </p:txBody>
      </p:sp>
      <p:sp>
        <p:nvSpPr>
          <p:cNvPr id="118789" name="Rectangle 3"/>
          <p:cNvSpPr>
            <a:spLocks noGrp="1"/>
          </p:cNvSpPr>
          <p:nvPr>
            <p:ph type="body" idx="1"/>
          </p:nvPr>
        </p:nvSpPr>
        <p:spPr/>
        <p:txBody>
          <a:bodyPr/>
          <a:lstStyle/>
          <a:p>
            <a:pPr eaLnBrk="1" hangingPunct="1">
              <a:spcAft>
                <a:spcPct val="20000"/>
              </a:spcAft>
            </a:pPr>
            <a:r>
              <a:rPr lang="zh-CN" altLang="en-US" sz="2800"/>
              <a:t>设计人员在进行微程序设计时，已经安排好微中断处理程序在控制存储器的地址，因此该微程序段的入口地址是已知的。</a:t>
            </a:r>
            <a:endParaRPr lang="zh-CN" altLang="en-US" sz="2800"/>
          </a:p>
          <a:p>
            <a:pPr eaLnBrk="1" hangingPunct="1">
              <a:spcAft>
                <a:spcPct val="20000"/>
              </a:spcAft>
            </a:pPr>
            <a:r>
              <a:rPr lang="zh-CN" altLang="en-US" sz="2800"/>
              <a:t>当</a:t>
            </a:r>
            <a:r>
              <a:rPr lang="en-US" altLang="zh-CN" sz="2800"/>
              <a:t>CPU</a:t>
            </a:r>
            <a:r>
              <a:rPr lang="zh-CN" altLang="en-US" sz="2800"/>
              <a:t>响应微中断请求时，由硬件产生微中断程序的入口地址。</a:t>
            </a:r>
            <a:endParaRPr lang="zh-CN" altLang="en-US" sz="2800"/>
          </a:p>
          <a:p>
            <a:pPr eaLnBrk="1" hangingPunct="1">
              <a:spcAft>
                <a:spcPct val="20000"/>
              </a:spcAft>
            </a:pPr>
            <a:r>
              <a:rPr lang="zh-CN" altLang="en-US" sz="2800"/>
              <a:t>当中断处理完毕后，再返回到原来被中断的程序。这也是产生后继微地址的一种情况。</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微指令格式</a:t>
            </a:r>
            <a:endParaRPr lang="zh-CN" altLang="en-US"/>
          </a:p>
        </p:txBody>
      </p:sp>
      <p:sp>
        <p:nvSpPr>
          <p:cNvPr id="119813" name="Rectangle 3"/>
          <p:cNvSpPr>
            <a:spLocks noGrp="1"/>
          </p:cNvSpPr>
          <p:nvPr>
            <p:ph type="body" idx="1"/>
          </p:nvPr>
        </p:nvSpPr>
        <p:spPr/>
        <p:txBody>
          <a:bodyPr/>
          <a:lstStyle/>
          <a:p>
            <a:pPr eaLnBrk="1" hangingPunct="1"/>
            <a:r>
              <a:rPr lang="zh-CN" altLang="en-US" sz="2800"/>
              <a:t>微指令的格式大体上可分成两类：</a:t>
            </a:r>
            <a:endParaRPr lang="zh-CN" altLang="en-US" sz="2800"/>
          </a:p>
          <a:p>
            <a:pPr lvl="1" eaLnBrk="1" hangingPunct="1"/>
            <a:r>
              <a:rPr lang="zh-CN" altLang="en-US" sz="2400"/>
              <a:t>一是</a:t>
            </a:r>
            <a:r>
              <a:rPr lang="zh-CN" altLang="en-US" sz="2400" b="1">
                <a:solidFill>
                  <a:srgbClr val="FF0000"/>
                </a:solidFill>
              </a:rPr>
              <a:t>水平型微指令</a:t>
            </a:r>
            <a:r>
              <a:rPr lang="zh-CN" altLang="en-US" sz="2400"/>
              <a:t>；</a:t>
            </a:r>
            <a:endParaRPr lang="zh-CN" altLang="en-US" sz="2400"/>
          </a:p>
          <a:p>
            <a:pPr lvl="1" eaLnBrk="1" hangingPunct="1">
              <a:spcAft>
                <a:spcPct val="100000"/>
              </a:spcAft>
            </a:pPr>
            <a:r>
              <a:rPr lang="zh-CN" altLang="en-US" sz="2400"/>
              <a:t>二是</a:t>
            </a:r>
            <a:r>
              <a:rPr lang="zh-CN" altLang="en-US" sz="2400" b="1">
                <a:solidFill>
                  <a:srgbClr val="FF0000"/>
                </a:solidFill>
              </a:rPr>
              <a:t>垂直型微指令</a:t>
            </a:r>
            <a:r>
              <a:rPr lang="zh-CN" altLang="en-US" sz="2400"/>
              <a:t>。</a:t>
            </a:r>
            <a:endParaRPr lang="zh-CN" altLang="en-US" sz="2400"/>
          </a:p>
          <a:p>
            <a:pPr eaLnBrk="1" hangingPunct="1"/>
            <a:r>
              <a:rPr lang="zh-CN" altLang="en-US" sz="2800"/>
              <a:t>微指令的编译法是决定微指令格式的主要因素，在设计计算机时考虑到速度价格等因素采用不同的编译法，即使在一台计算机中，也有几种编译法并存的局面存在。</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水平型微指令</a:t>
            </a:r>
            <a:endParaRPr lang="zh-CN" altLang="en-US"/>
          </a:p>
        </p:txBody>
      </p:sp>
      <p:sp>
        <p:nvSpPr>
          <p:cNvPr id="120837" name="Rectangle 3"/>
          <p:cNvSpPr>
            <a:spLocks noGrp="1"/>
          </p:cNvSpPr>
          <p:nvPr>
            <p:ph type="body" idx="1"/>
          </p:nvPr>
        </p:nvSpPr>
        <p:spPr/>
        <p:txBody>
          <a:bodyPr/>
          <a:lstStyle/>
          <a:p>
            <a:pPr eaLnBrk="1" hangingPunct="1">
              <a:spcAft>
                <a:spcPct val="80000"/>
              </a:spcAft>
            </a:pPr>
            <a:r>
              <a:rPr lang="zh-CN" altLang="en-US" sz="2800"/>
              <a:t>采用直接控制法进行编码的微指令格式属于水平型微指令的典型例子，其基本特点是在一条微指令中定义并执行多个并行操作微命令。</a:t>
            </a:r>
            <a:endParaRPr lang="zh-CN" altLang="en-US" sz="2800"/>
          </a:p>
          <a:p>
            <a:pPr eaLnBrk="1" hangingPunct="1">
              <a:spcAft>
                <a:spcPct val="80000"/>
              </a:spcAft>
            </a:pPr>
            <a:r>
              <a:rPr lang="zh-CN" altLang="en-US" sz="2800"/>
              <a:t>在实际应用中，直接控制法、字段编译法</a:t>
            </a:r>
            <a:r>
              <a:rPr lang="en-US" altLang="zh-CN" sz="2800"/>
              <a:t>(</a:t>
            </a:r>
            <a:r>
              <a:rPr lang="zh-CN" altLang="en-US" sz="2800"/>
              <a:t>直接、间接编译法</a:t>
            </a:r>
            <a:r>
              <a:rPr lang="en-US" altLang="zh-CN" sz="2800"/>
              <a:t>)</a:t>
            </a:r>
            <a:r>
              <a:rPr lang="zh-CN" altLang="en-US" sz="2800"/>
              <a:t>经常应用在同一条水平型微指令中。</a:t>
            </a:r>
            <a:endParaRPr lang="zh-CN" altLang="en-US" sz="2800"/>
          </a:p>
          <a:p>
            <a:pPr eaLnBrk="1" hangingPunct="1">
              <a:spcAft>
                <a:spcPct val="80000"/>
              </a:spcAft>
            </a:pPr>
            <a:r>
              <a:rPr lang="zh-CN" altLang="en-US" sz="2800"/>
              <a:t>从速度来看，直接控制法最快，字段编译法要经过译码，所以会增加一些延迟时间。 </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785786" y="274638"/>
            <a:ext cx="7498080" cy="1143000"/>
          </a:xfrm>
        </p:spPr>
        <p:txBody>
          <a:bodyPr/>
          <a:lstStyle/>
          <a:p>
            <a:pPr eaLnBrk="1" fontAlgn="auto" hangingPunct="1">
              <a:spcAft>
                <a:spcPts val="0"/>
              </a:spcAft>
              <a:defRPr/>
            </a:pPr>
            <a:r>
              <a:rPr lang="zh-CN" altLang="en-US"/>
              <a:t>垂直型微指令</a:t>
            </a:r>
            <a:endParaRPr lang="zh-CN" altLang="en-US"/>
          </a:p>
        </p:txBody>
      </p:sp>
      <p:sp>
        <p:nvSpPr>
          <p:cNvPr id="121861" name="Rectangle 3"/>
          <p:cNvSpPr>
            <a:spLocks noGrp="1"/>
          </p:cNvSpPr>
          <p:nvPr>
            <p:ph type="body" idx="1"/>
          </p:nvPr>
        </p:nvSpPr>
        <p:spPr/>
        <p:txBody>
          <a:bodyPr/>
          <a:lstStyle/>
          <a:p>
            <a:pPr eaLnBrk="1" hangingPunct="1">
              <a:spcAft>
                <a:spcPct val="80000"/>
              </a:spcAft>
            </a:pPr>
            <a:r>
              <a:rPr lang="zh-CN" altLang="en-US" sz="2800"/>
              <a:t>在微指令中设置有微操作码字段，采用微操作码编译法，由微操作码规定微指令的功能，称为垂直型微指令。</a:t>
            </a:r>
            <a:endParaRPr lang="zh-CN" altLang="en-US" sz="2800"/>
          </a:p>
          <a:p>
            <a:pPr eaLnBrk="1" hangingPunct="1">
              <a:spcAft>
                <a:spcPct val="80000"/>
              </a:spcAft>
            </a:pPr>
            <a:r>
              <a:rPr lang="zh-CN" altLang="en-US" sz="2800"/>
              <a:t>其特点是不强调实现微指令的并行控制功能，通常一条微指令只要求能控制实现一二种操作。</a:t>
            </a:r>
            <a:endParaRPr lang="zh-CN" altLang="en-US" sz="2800"/>
          </a:p>
          <a:p>
            <a:pPr eaLnBrk="1" hangingPunct="1">
              <a:spcAft>
                <a:spcPct val="80000"/>
              </a:spcAft>
            </a:pPr>
            <a:r>
              <a:rPr lang="zh-CN" altLang="en-US" sz="2800"/>
              <a:t>这种微指令格式与指令相似：每条指令有一个操作码；每条微指令有一个微操作码。</a:t>
            </a:r>
            <a:endParaRPr lang="zh-CN" altLang="en-US" sz="280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subTitle" idx="1"/>
          </p:nvPr>
        </p:nvSpPr>
        <p:spPr>
          <a:xfrm>
            <a:off x="304800" y="609600"/>
            <a:ext cx="8382000" cy="586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lnSpc>
                <a:spcPct val="90000"/>
              </a:lnSpc>
              <a:buNone/>
            </a:pPr>
            <a:r>
              <a:rPr lang="en-US" altLang="zh-CN" dirty="0"/>
              <a:t>(1) </a:t>
            </a:r>
            <a:r>
              <a:rPr lang="zh-CN" altLang="en-US" dirty="0"/>
              <a:t>寄存器</a:t>
            </a:r>
            <a:r>
              <a:rPr lang="en-US" altLang="zh-CN" dirty="0"/>
              <a:t>-</a:t>
            </a:r>
            <a:r>
              <a:rPr lang="zh-CN" altLang="en-US" dirty="0"/>
              <a:t>寄存器传送型微指令</a:t>
            </a:r>
            <a:endParaRPr lang="zh-CN" altLang="en-US" dirty="0"/>
          </a:p>
          <a:p>
            <a:pPr eaLnBrk="1" hangingPunct="1">
              <a:lnSpc>
                <a:spcPct val="90000"/>
              </a:lnSpc>
            </a:pPr>
            <a:r>
              <a:rPr lang="zh-CN" altLang="en-US" dirty="0"/>
              <a:t>微指令格式</a:t>
            </a:r>
            <a:endParaRPr lang="zh-CN" altLang="en-US" dirty="0"/>
          </a:p>
          <a:p>
            <a:pPr eaLnBrk="1" hangingPunct="1">
              <a:lnSpc>
                <a:spcPct val="90000"/>
              </a:lnSpc>
              <a:buFontTx/>
              <a:buNone/>
            </a:pPr>
            <a:r>
              <a:rPr lang="en-US" altLang="zh-CN" dirty="0"/>
              <a:t>	0 1 2 3                      7  8                       12 13   15</a:t>
            </a:r>
            <a:endParaRPr lang="en-US" altLang="zh-CN" dirty="0"/>
          </a:p>
          <a:p>
            <a:pPr eaLnBrk="1" hangingPunct="1">
              <a:lnSpc>
                <a:spcPct val="90000"/>
              </a:lnSpc>
              <a:buFontTx/>
              <a:buNone/>
            </a:pPr>
            <a:r>
              <a:rPr lang="en-US" altLang="zh-CN" dirty="0"/>
              <a:t>	0 0 0  </a:t>
            </a:r>
            <a:r>
              <a:rPr lang="zh-CN" altLang="en-US" dirty="0"/>
              <a:t>源寄存器编址  目标寄存器编址  其他</a:t>
            </a:r>
            <a:endParaRPr lang="zh-CN" altLang="en-US" dirty="0"/>
          </a:p>
          <a:p>
            <a:pPr eaLnBrk="1" hangingPunct="1">
              <a:lnSpc>
                <a:spcPct val="90000"/>
              </a:lnSpc>
            </a:pPr>
            <a:r>
              <a:rPr lang="zh-CN" altLang="en-US" dirty="0"/>
              <a:t>功能：把源寄存器数据送目标寄存器。</a:t>
            </a:r>
            <a:endParaRPr lang="zh-CN" altLang="en-US" dirty="0"/>
          </a:p>
          <a:p>
            <a:pPr marL="0" indent="0" eaLnBrk="1" hangingPunct="1">
              <a:lnSpc>
                <a:spcPct val="90000"/>
              </a:lnSpc>
              <a:buNone/>
            </a:pPr>
            <a:r>
              <a:rPr lang="en-US" altLang="zh-CN" dirty="0"/>
              <a:t>(2) </a:t>
            </a:r>
            <a:r>
              <a:rPr lang="zh-CN" altLang="en-US" dirty="0"/>
              <a:t>运算控制型微指令</a:t>
            </a:r>
            <a:endParaRPr lang="zh-CN" altLang="en-US" dirty="0"/>
          </a:p>
          <a:p>
            <a:pPr eaLnBrk="1" hangingPunct="1">
              <a:lnSpc>
                <a:spcPct val="90000"/>
              </a:lnSpc>
            </a:pPr>
            <a:r>
              <a:rPr lang="zh-CN" altLang="en-US" dirty="0"/>
              <a:t>微指令格式</a:t>
            </a:r>
            <a:endParaRPr lang="zh-CN" altLang="en-US" dirty="0"/>
          </a:p>
          <a:p>
            <a:pPr eaLnBrk="1" hangingPunct="1">
              <a:lnSpc>
                <a:spcPct val="90000"/>
              </a:lnSpc>
              <a:buFontTx/>
              <a:buNone/>
            </a:pPr>
            <a:r>
              <a:rPr lang="en-US" altLang="zh-CN" dirty="0"/>
              <a:t>	0 1 2 3                     7  8                   12 13   15</a:t>
            </a:r>
            <a:endParaRPr lang="en-US" altLang="zh-CN" dirty="0"/>
          </a:p>
          <a:p>
            <a:pPr eaLnBrk="1" hangingPunct="1">
              <a:lnSpc>
                <a:spcPct val="90000"/>
              </a:lnSpc>
              <a:buFontTx/>
              <a:buNone/>
            </a:pPr>
            <a:r>
              <a:rPr lang="en-US" altLang="zh-CN" dirty="0"/>
              <a:t>	0 0 1  </a:t>
            </a:r>
            <a:r>
              <a:rPr lang="zh-CN" altLang="en-US" dirty="0"/>
              <a:t>左输入源编址  右输入源编址  </a:t>
            </a:r>
            <a:r>
              <a:rPr lang="en-US" altLang="zh-CN" dirty="0"/>
              <a:t>ALU</a:t>
            </a:r>
            <a:endParaRPr lang="en-US" altLang="zh-CN" dirty="0"/>
          </a:p>
          <a:p>
            <a:pPr eaLnBrk="1" hangingPunct="1">
              <a:lnSpc>
                <a:spcPct val="90000"/>
              </a:lnSpc>
            </a:pPr>
            <a:r>
              <a:rPr lang="zh-CN" altLang="en-US" dirty="0"/>
              <a:t>功能：选择运算器</a:t>
            </a:r>
            <a:r>
              <a:rPr lang="en-US" altLang="zh-CN" dirty="0"/>
              <a:t>(ALU)</a:t>
            </a:r>
            <a:r>
              <a:rPr lang="zh-CN" altLang="en-US" dirty="0"/>
              <a:t>的左、右两输入端的信息，按</a:t>
            </a:r>
            <a:r>
              <a:rPr lang="en-US" altLang="zh-CN" dirty="0"/>
              <a:t>ALU</a:t>
            </a:r>
            <a:r>
              <a:rPr lang="zh-CN" altLang="en-US" dirty="0"/>
              <a:t>字段所指定的运算功能进行处理，并将结果送入暂存器中。</a:t>
            </a:r>
            <a:endParaRPr lang="en-US" altLang="zh-CN" dirty="0"/>
          </a:p>
        </p:txBody>
      </p:sp>
      <p:sp>
        <p:nvSpPr>
          <p:cNvPr id="122883" name="Rectangle 3"/>
          <p:cNvSpPr>
            <a:spLocks noChangeArrowheads="1"/>
          </p:cNvSpPr>
          <p:nvPr/>
        </p:nvSpPr>
        <p:spPr bwMode="auto">
          <a:xfrm>
            <a:off x="611188" y="1989138"/>
            <a:ext cx="6913562" cy="503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122884" name="Line 4"/>
          <p:cNvSpPr>
            <a:spLocks noChangeShapeType="1"/>
          </p:cNvSpPr>
          <p:nvPr/>
        </p:nvSpPr>
        <p:spPr bwMode="auto">
          <a:xfrm>
            <a:off x="1476375" y="1989138"/>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85" name="Line 5"/>
          <p:cNvSpPr>
            <a:spLocks noChangeShapeType="1"/>
          </p:cNvSpPr>
          <p:nvPr/>
        </p:nvSpPr>
        <p:spPr bwMode="auto">
          <a:xfrm>
            <a:off x="3851275" y="1989138"/>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86" name="Line 6"/>
          <p:cNvSpPr>
            <a:spLocks noChangeShapeType="1"/>
          </p:cNvSpPr>
          <p:nvPr/>
        </p:nvSpPr>
        <p:spPr bwMode="auto">
          <a:xfrm>
            <a:off x="6516688" y="1989138"/>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87" name="Rectangle 7"/>
          <p:cNvSpPr>
            <a:spLocks noChangeArrowheads="1"/>
          </p:cNvSpPr>
          <p:nvPr/>
        </p:nvSpPr>
        <p:spPr bwMode="auto">
          <a:xfrm>
            <a:off x="582613" y="4365625"/>
            <a:ext cx="6624637" cy="503238"/>
          </a:xfrm>
          <a:prstGeom prst="rect">
            <a:avLst/>
          </a:pr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solidFill>
                <a:srgbClr val="000000"/>
              </a:solidFill>
              <a:latin typeface="Times New Roman" panose="02020603050405020304" pitchFamily="18" charset="0"/>
            </a:endParaRPr>
          </a:p>
        </p:txBody>
      </p:sp>
      <p:sp>
        <p:nvSpPr>
          <p:cNvPr id="122888" name="Line 8"/>
          <p:cNvSpPr>
            <a:spLocks noChangeShapeType="1"/>
          </p:cNvSpPr>
          <p:nvPr/>
        </p:nvSpPr>
        <p:spPr bwMode="auto">
          <a:xfrm>
            <a:off x="1490663" y="4365625"/>
            <a:ext cx="0" cy="503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89" name="Line 9"/>
          <p:cNvSpPr>
            <a:spLocks noChangeShapeType="1"/>
          </p:cNvSpPr>
          <p:nvPr/>
        </p:nvSpPr>
        <p:spPr bwMode="auto">
          <a:xfrm>
            <a:off x="3808413" y="4365625"/>
            <a:ext cx="0" cy="503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90" name="Line 10"/>
          <p:cNvSpPr>
            <a:spLocks noChangeShapeType="1"/>
          </p:cNvSpPr>
          <p:nvPr/>
        </p:nvSpPr>
        <p:spPr bwMode="auto">
          <a:xfrm>
            <a:off x="6142038" y="4365625"/>
            <a:ext cx="0" cy="5032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785786" y="274638"/>
            <a:ext cx="8001056" cy="1143000"/>
          </a:xfrm>
        </p:spPr>
        <p:txBody>
          <a:bodyPr/>
          <a:lstStyle/>
          <a:p>
            <a:pPr eaLnBrk="1" fontAlgn="auto" hangingPunct="1">
              <a:spcAft>
                <a:spcPts val="0"/>
              </a:spcAft>
              <a:defRPr/>
            </a:pPr>
            <a:r>
              <a:rPr lang="zh-CN" altLang="en-US" dirty="0"/>
              <a:t>水平型微指令与垂直型微指令的比较</a:t>
            </a:r>
            <a:endParaRPr lang="zh-CN" altLang="en-US" dirty="0"/>
          </a:p>
        </p:txBody>
      </p:sp>
      <p:sp>
        <p:nvSpPr>
          <p:cNvPr id="174083" name="Rectangle 3"/>
          <p:cNvSpPr>
            <a:spLocks noGrp="1" noChangeArrowheads="1"/>
          </p:cNvSpPr>
          <p:nvPr>
            <p:ph type="body" idx="1"/>
          </p:nvPr>
        </p:nvSpPr>
        <p:spPr/>
        <p:txBody>
          <a:bodyPr rtlCol="0">
            <a:normAutofit lnSpcReduction="10000"/>
          </a:bodyPr>
          <a:lstStyle/>
          <a:p>
            <a:pPr eaLnBrk="1" fontAlgn="auto" hangingPunct="1">
              <a:lnSpc>
                <a:spcPct val="90000"/>
              </a:lnSpc>
              <a:spcAft>
                <a:spcPct val="50000"/>
              </a:spcAft>
              <a:defRPr/>
            </a:pPr>
            <a:r>
              <a:rPr lang="zh-CN" altLang="en-US" sz="2800" dirty="0"/>
              <a:t>水平型微指令并行操作能力强，效率高，灵活性强，垂直型微指令则差。</a:t>
            </a:r>
            <a:endParaRPr lang="zh-CN" altLang="en-US" sz="2800" dirty="0"/>
          </a:p>
          <a:p>
            <a:pPr marL="484505" lvl="1" eaLnBrk="1" fontAlgn="auto" hangingPunct="1">
              <a:lnSpc>
                <a:spcPct val="90000"/>
              </a:lnSpc>
              <a:spcAft>
                <a:spcPct val="20000"/>
              </a:spcAft>
              <a:defRPr/>
            </a:pPr>
            <a:r>
              <a:rPr lang="zh-CN" altLang="en-US" sz="2400" dirty="0"/>
              <a:t>在一条水平型微指令中，设置有控制机器中信息传送通路</a:t>
            </a:r>
            <a:r>
              <a:rPr lang="en-US" altLang="zh-CN" sz="2400" dirty="0"/>
              <a:t>(</a:t>
            </a:r>
            <a:r>
              <a:rPr lang="zh-CN" altLang="en-US" sz="2400" dirty="0"/>
              <a:t>门</a:t>
            </a:r>
            <a:r>
              <a:rPr lang="en-US" altLang="zh-CN" sz="2400" dirty="0"/>
              <a:t>)</a:t>
            </a:r>
            <a:r>
              <a:rPr lang="zh-CN" altLang="en-US" sz="2400" dirty="0"/>
              <a:t>以及进行所有操作的微命令。</a:t>
            </a:r>
            <a:endParaRPr lang="zh-CN" altLang="en-US" sz="2400" dirty="0"/>
          </a:p>
          <a:p>
            <a:pPr marL="484505" lvl="1" eaLnBrk="1" fontAlgn="auto" hangingPunct="1">
              <a:lnSpc>
                <a:spcPct val="90000"/>
              </a:lnSpc>
              <a:spcAft>
                <a:spcPct val="50000"/>
              </a:spcAft>
              <a:defRPr/>
            </a:pPr>
            <a:r>
              <a:rPr lang="zh-CN" altLang="en-US" sz="2400" dirty="0"/>
              <a:t>因此，在进行微程序设计时，可以同时定义比较多的并行操作的微命令，控制尽可能多的并行信息传送，从而使水平型微指令具有效率高及灵活性强的优点。</a:t>
            </a:r>
            <a:endParaRPr lang="zh-CN" altLang="en-US" sz="2400" dirty="0"/>
          </a:p>
          <a:p>
            <a:pPr eaLnBrk="1" fontAlgn="auto" hangingPunct="1">
              <a:lnSpc>
                <a:spcPct val="90000"/>
              </a:lnSpc>
              <a:spcAft>
                <a:spcPts val="0"/>
              </a:spcAft>
              <a:defRPr/>
            </a:pPr>
            <a:r>
              <a:rPr lang="zh-CN" altLang="en-US" sz="2800" dirty="0"/>
              <a:t>在一条垂直型微指令中，一般只能完成一个操作，控制一两个信息传送通路，因此微指令的并行操作能力低，效率低。 </a:t>
            </a:r>
            <a:endParaRPr lang="zh-CN" altLang="en-US" sz="2800" dirty="0"/>
          </a:p>
        </p:txBody>
      </p:sp>
      <p:sp>
        <p:nvSpPr>
          <p:cNvPr id="2" name="灯片编号占位符 1"/>
          <p:cNvSpPr>
            <a:spLocks noGrp="1"/>
          </p:cNvSpPr>
          <p:nvPr>
            <p:ph type="sldNum" sz="quarter" idx="12"/>
          </p:nvPr>
        </p:nvSpPr>
        <p:spPr/>
        <p:txBody>
          <a:bodyPr/>
          <a:lstStyle/>
          <a:p>
            <a:pPr>
              <a:defRPr/>
            </a:pPr>
            <a:fld id="{45102252-CAE0-4A41-9AA1-88F3D8566573}" type="slidenum">
              <a:rPr lang="zh-CN" altLang="en-US" smtClean="0"/>
            </a:fld>
            <a:endParaRPr lang="zh-CN" altLang="en-US"/>
          </a:p>
        </p:txBody>
      </p:sp>
    </p:spTree>
  </p:cSld>
  <p:clrMapOvr>
    <a:masterClrMapping/>
  </p:clrMapOvr>
  <p:transition>
    <p:cover/>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主题6">
  <a:themeElements>
    <a:clrScheme name="Book">
      <a:dk1>
        <a:sysClr val="windowText" lastClr="000000"/>
      </a:dk1>
      <a:lt1>
        <a:sysClr val="window" lastClr="FFFFFF"/>
      </a:lt1>
      <a:dk2>
        <a:srgbClr val="000082"/>
      </a:dk2>
      <a:lt2>
        <a:srgbClr val="F3F3FF"/>
      </a:lt2>
      <a:accent1>
        <a:srgbClr val="828200"/>
      </a:accent1>
      <a:accent2>
        <a:srgbClr val="1B582B"/>
      </a:accent2>
      <a:accent3>
        <a:srgbClr val="009FEC"/>
      </a:accent3>
      <a:accent4>
        <a:srgbClr val="00BDBD"/>
      </a:accent4>
      <a:accent5>
        <a:srgbClr val="7C5BAE"/>
      </a:accent5>
      <a:accent6>
        <a:srgbClr val="0055AA"/>
      </a:accent6>
      <a:hlink>
        <a:srgbClr val="FC9658"/>
      </a:hlink>
      <a:folHlink>
        <a:srgbClr val="E800E8"/>
      </a:folHlink>
    </a:clrScheme>
    <a:fontScheme name="Brooklet">
      <a:majorFont>
        <a:latin typeface="Constantia"/>
        <a:ea typeface=""/>
        <a:cs typeface=""/>
        <a:font script="Jpan" typeface="HG明朝E"/>
        <a:font script="Hang" typeface="궁서"/>
        <a:font script="Hans" typeface="华文中宋"/>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mbria"/>
        <a:ea typeface=""/>
        <a:cs typeface=""/>
        <a:font script="Jpan" typeface="ＭＳ 明朝"/>
        <a:font script="Hang" typeface="맑은 고딕"/>
        <a:font script="Hans" typeface="华文楷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elebra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blipFill rotWithShape="1">
          <a:blip xmlns:r="http://schemas.openxmlformats.org/officeDocument/2006/relationships" r:embed="rId1">
            <a:duotone>
              <a:schemeClr val="phClr">
                <a:tint val="30000"/>
                <a:satMod val="175000"/>
              </a:schemeClr>
              <a:schemeClr val="phClr">
                <a:shade val="50000"/>
                <a:satMod val="115000"/>
              </a:schemeClr>
            </a:duotone>
          </a:blip>
          <a:tile tx="0" ty="0" sx="80000" sy="80000" flip="none" algn="tl"/>
        </a:blip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innerShdw blurRad="76200">
              <a:srgbClr val="000000">
                <a:alpha val="50000"/>
              </a:srgbClr>
            </a:innerShdw>
          </a:effectLst>
          <a:scene3d>
            <a:camera prst="orthographicFront">
              <a:rot lat="0" lon="0" rev="0"/>
            </a:camera>
            <a:lightRig rig="soft" dir="t">
              <a:rot lat="0" lon="0" rev="7800000"/>
            </a:lightRig>
          </a:scene3d>
          <a:sp3d>
            <a:bevelT w="63500" h="38100" prst="relaxedInset"/>
          </a:sp3d>
        </a:effectStyle>
      </a:effectStyleLst>
      <a:bgFillStyleLst>
        <a:solidFill>
          <a:schemeClr val="phClr"/>
        </a:solidFill>
        <a:gradFill rotWithShape="1">
          <a:gsLst>
            <a:gs pos="0">
              <a:schemeClr val="phClr">
                <a:tint val="40000"/>
                <a:satMod val="350000"/>
              </a:schemeClr>
            </a:gs>
            <a:gs pos="40000">
              <a:schemeClr val="phClr">
                <a:tint val="80000"/>
                <a:shade val="99000"/>
                <a:satMod val="150000"/>
              </a:schemeClr>
            </a:gs>
            <a:gs pos="100000">
              <a:schemeClr val="phClr">
                <a:shade val="20000"/>
                <a:satMod val="255000"/>
              </a:schemeClr>
            </a:gs>
          </a:gsLst>
          <a:lin ang="5400000" scaled="0"/>
        </a:gradFill>
        <a:blipFill rotWithShape="1">
          <a:blip xmlns:r="http://schemas.openxmlformats.org/officeDocument/2006/relationships" r:embed="rId2">
            <a:duotone>
              <a:schemeClr val="phClr">
                <a:shade val="82000"/>
                <a:satMod val="115000"/>
              </a:schemeClr>
              <a:schemeClr val="phClr">
                <a:tint val="90000"/>
                <a:satMod val="135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教材母版">
  <a:themeElements>
    <a:clrScheme name="教材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教材母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教材母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教材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教材母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教材母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教材母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教材母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教材母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教材母版">
  <a:themeElements>
    <a:clrScheme name="教材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教材母版">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教材母版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教材母版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教材母版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教材母版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教材母版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教材母版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教材母版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线条简单型</Template>
  <TotalTime>0</TotalTime>
  <Words>17345</Words>
  <Application>WPS 演示</Application>
  <PresentationFormat>全屏显示(4:3)</PresentationFormat>
  <Paragraphs>1394</Paragraphs>
  <Slides>134</Slides>
  <Notes>25</Notes>
  <HiddenSlides>11</HiddenSlides>
  <MMClips>0</MMClips>
  <ScaleCrop>false</ScaleCrop>
  <HeadingPairs>
    <vt:vector size="8" baseType="variant">
      <vt:variant>
        <vt:lpstr>已用的字体</vt:lpstr>
      </vt:variant>
      <vt:variant>
        <vt:i4>25</vt:i4>
      </vt:variant>
      <vt:variant>
        <vt:lpstr>主题</vt:lpstr>
      </vt:variant>
      <vt:variant>
        <vt:i4>3</vt:i4>
      </vt:variant>
      <vt:variant>
        <vt:lpstr>嵌入 OLE 服务器</vt:lpstr>
      </vt:variant>
      <vt:variant>
        <vt:i4>11</vt:i4>
      </vt:variant>
      <vt:variant>
        <vt:lpstr>幻灯片标题</vt:lpstr>
      </vt:variant>
      <vt:variant>
        <vt:i4>134</vt:i4>
      </vt:variant>
    </vt:vector>
  </HeadingPairs>
  <TitlesOfParts>
    <vt:vector size="173" baseType="lpstr">
      <vt:lpstr>Arial</vt:lpstr>
      <vt:lpstr>宋体</vt:lpstr>
      <vt:lpstr>Wingdings</vt:lpstr>
      <vt:lpstr>Cambria</vt:lpstr>
      <vt:lpstr>华文楷体</vt:lpstr>
      <vt:lpstr>Constantia</vt:lpstr>
      <vt:lpstr>华文中宋</vt:lpstr>
      <vt:lpstr>Times New Roman</vt:lpstr>
      <vt:lpstr>Calibri</vt:lpstr>
      <vt:lpstr>Impact</vt:lpstr>
      <vt:lpstr>GulimChe</vt:lpstr>
      <vt:lpstr>Malgun Gothic</vt:lpstr>
      <vt:lpstr>Arial Unicode MS</vt:lpstr>
      <vt:lpstr>楷体_GB2312</vt:lpstr>
      <vt:lpstr>新宋体</vt:lpstr>
      <vt:lpstr>微软雅黑</vt:lpstr>
      <vt:lpstr>Arial Unicode MS</vt:lpstr>
      <vt:lpstr>Arial</vt:lpstr>
      <vt:lpstr>FZHTK--GBK1-0</vt:lpstr>
      <vt:lpstr>Segoe Print</vt:lpstr>
      <vt:lpstr>FZSYK--GBK1-0</vt:lpstr>
      <vt:lpstr>TimesNewRomanPSMT</vt:lpstr>
      <vt:lpstr>黑体</vt:lpstr>
      <vt:lpstr>Arial Unicode MS</vt:lpstr>
      <vt:lpstr>汉仪君黑-45简</vt:lpstr>
      <vt:lpstr>主题6</vt:lpstr>
      <vt:lpstr>教材母版</vt:lpstr>
      <vt:lpstr>1_教材母版</vt:lpstr>
      <vt:lpstr>PBrush</vt:lpstr>
      <vt:lpstr>PBrush</vt:lpstr>
      <vt:lpstr>PBrush</vt:lpstr>
      <vt:lpstr>PBrush</vt:lpstr>
      <vt:lpstr>PBrush</vt:lpstr>
      <vt:lpstr>PBrush</vt:lpstr>
      <vt:lpstr>PBrush</vt:lpstr>
      <vt:lpstr>PBrush</vt:lpstr>
      <vt:lpstr>PBrush</vt:lpstr>
      <vt:lpstr>PBrush</vt:lpstr>
      <vt:lpstr>PBrush</vt:lpstr>
      <vt:lpstr>第6章  中央处理器</vt:lpstr>
      <vt:lpstr>本章内容</vt:lpstr>
      <vt:lpstr>CPU简介</vt:lpstr>
      <vt:lpstr>CPU简介</vt:lpstr>
      <vt:lpstr>CPU的字长</vt:lpstr>
      <vt:lpstr>CPU的厂商</vt:lpstr>
      <vt:lpstr>CPU的发展（ INTEL公司）</vt:lpstr>
      <vt:lpstr>CPU的发展（ INTEL公司）</vt:lpstr>
      <vt:lpstr>CPU的发展（ INTEL公司）</vt:lpstr>
      <vt:lpstr>CPU的发展（ AMD公司）</vt:lpstr>
      <vt:lpstr>CPU的发展</vt:lpstr>
      <vt:lpstr>计算机的硬件系统</vt:lpstr>
      <vt:lpstr>Intel 80386微机系统框图</vt:lpstr>
      <vt:lpstr>80386结构及外部连线</vt:lpstr>
      <vt:lpstr>Intel 80386引出端信号</vt:lpstr>
      <vt:lpstr>各个信号的功能</vt:lpstr>
      <vt:lpstr>各个信号的功能</vt:lpstr>
      <vt:lpstr>中央处理器CPU的功能</vt:lpstr>
      <vt:lpstr>CPU 基本组成</vt:lpstr>
      <vt:lpstr>控制器的功能</vt:lpstr>
      <vt:lpstr>CPU执行指令的过程</vt:lpstr>
      <vt:lpstr>程序计数器（ Program Counter， PC）</vt:lpstr>
      <vt:lpstr>指令寄存器（ Instruction Register， IR）</vt:lpstr>
      <vt:lpstr>脉冲源及启停线路</vt:lpstr>
      <vt:lpstr>时序控制信号形成部件</vt:lpstr>
      <vt:lpstr>控制器基本组成框图</vt:lpstr>
      <vt:lpstr>单总线结构的计算机框图</vt:lpstr>
      <vt:lpstr>组成控制器的基本电路</vt:lpstr>
      <vt:lpstr>加法指令执行过程举例</vt:lpstr>
      <vt:lpstr>运算器框图</vt:lpstr>
      <vt:lpstr>加法指令完成的操作：第1步</vt:lpstr>
      <vt:lpstr>取指令</vt:lpstr>
      <vt:lpstr>加法指令完成的操作：第2步</vt:lpstr>
      <vt:lpstr>计算有效地址</vt:lpstr>
      <vt:lpstr>加法指令完成的操作：第3步</vt:lpstr>
      <vt:lpstr>访问存储器</vt:lpstr>
      <vt:lpstr>加法指令完成的操作：第4步</vt:lpstr>
      <vt:lpstr>做运算</vt:lpstr>
      <vt:lpstr>PowerPoint 演示文稿</vt:lpstr>
      <vt:lpstr>指令周期、机器周期、时钟周期、节拍</vt:lpstr>
      <vt:lpstr>加法指令完成的操作</vt:lpstr>
      <vt:lpstr>条件转移指令的执行过程</vt:lpstr>
      <vt:lpstr>条件转移指令的执行过程：第1步</vt:lpstr>
      <vt:lpstr>取指令</vt:lpstr>
      <vt:lpstr>条件转移指令的执行过程 （转移条件不成立时）</vt:lpstr>
      <vt:lpstr>条件转移指令的执行过程：第2步 （转移条件成立时）</vt:lpstr>
      <vt:lpstr>计算转移地址</vt:lpstr>
      <vt:lpstr>条件转移指令的执行过程</vt:lpstr>
      <vt:lpstr>练习：设有如图所示的单总线结构， 分析指令  ADD(R0)， R1  的指令流程和控制信号。</vt:lpstr>
      <vt:lpstr>PowerPoint 演示文稿</vt:lpstr>
      <vt:lpstr>控制器的控制信号</vt:lpstr>
      <vt:lpstr>微操作（Micro-operation）</vt:lpstr>
      <vt:lpstr>微操作</vt:lpstr>
      <vt:lpstr>微指令</vt:lpstr>
      <vt:lpstr>微程序</vt:lpstr>
      <vt:lpstr>CPU逻辑框图</vt:lpstr>
      <vt:lpstr>PowerPoint 演示文稿</vt:lpstr>
      <vt:lpstr>加法指令微程序1</vt:lpstr>
      <vt:lpstr>加法指令微程序2</vt:lpstr>
      <vt:lpstr>加法指令微程序3</vt:lpstr>
      <vt:lpstr>加法指令微程序4</vt:lpstr>
      <vt:lpstr>如何组织微指令产生控制信号？</vt:lpstr>
      <vt:lpstr>加法指令的微指令编码</vt:lpstr>
      <vt:lpstr>微程序流程图</vt:lpstr>
      <vt:lpstr>微程序控制器  通过 ​​微指令序列​​ 驱动硬件操作 控制存储器和微指令寄存器作为时序控制信号形成部件。</vt:lpstr>
      <vt:lpstr>三级时序系统   ​​机器周期、节拍、工作脉冲​）</vt:lpstr>
      <vt:lpstr>时序信号及工作脉冲的形成</vt:lpstr>
      <vt:lpstr>时序信号和工作脉冲的形成</vt:lpstr>
      <vt:lpstr>寄存器的打入脉冲的形成</vt:lpstr>
      <vt:lpstr>机器周期的确定： 机器周期时间应&gt;=执行时间最长的微操作时间</vt:lpstr>
      <vt:lpstr>微程序控制计算机的工作过程</vt:lpstr>
      <vt:lpstr>PowerPoint 演示文稿</vt:lpstr>
      <vt:lpstr>微程序设计技术 </vt:lpstr>
      <vt:lpstr>微指令的编译法（编码译码方法）</vt:lpstr>
      <vt:lpstr>直接控制法</vt:lpstr>
      <vt:lpstr>字段直接编译法</vt:lpstr>
      <vt:lpstr>字段直接编译法</vt:lpstr>
      <vt:lpstr>字段间接编译法</vt:lpstr>
      <vt:lpstr>字段间接编译法</vt:lpstr>
      <vt:lpstr>常数源字段E</vt:lpstr>
      <vt:lpstr>微程序流的控制</vt:lpstr>
      <vt:lpstr>产生后继微地址的两种方法 </vt:lpstr>
      <vt:lpstr>产生后继微指令地址的几种方法</vt:lpstr>
      <vt:lpstr>以增量方式产生后继微地址</vt:lpstr>
      <vt:lpstr>PowerPoint 演示文稿</vt:lpstr>
      <vt:lpstr>以增量方式产生后继微地址</vt:lpstr>
      <vt:lpstr>增量与下址字段结合产生后继微地址</vt:lpstr>
      <vt:lpstr>PowerPoint 演示文稿</vt:lpstr>
      <vt:lpstr>增量与下址字段结合产生后继微地址</vt:lpstr>
      <vt:lpstr>BAF的长度 </vt:lpstr>
      <vt:lpstr>多路转移方式</vt:lpstr>
      <vt:lpstr>多路转移方式</vt:lpstr>
      <vt:lpstr>微中断</vt:lpstr>
      <vt:lpstr>微中断</vt:lpstr>
      <vt:lpstr>微指令格式</vt:lpstr>
      <vt:lpstr>水平型微指令</vt:lpstr>
      <vt:lpstr>垂直型微指令</vt:lpstr>
      <vt:lpstr>PowerPoint 演示文稿</vt:lpstr>
      <vt:lpstr>水平型微指令与垂直型微指令的比较</vt:lpstr>
      <vt:lpstr>水平型微指令与垂直型微指令的比较</vt:lpstr>
      <vt:lpstr>水平型微指令与垂直型微指令的比较</vt:lpstr>
      <vt:lpstr>硬布线控制的计算机</vt:lpstr>
      <vt:lpstr>时序与节拍</vt:lpstr>
      <vt:lpstr>用计数器译码器形成机器周期信号</vt:lpstr>
      <vt:lpstr>机器周期数</vt:lpstr>
      <vt:lpstr>计数器状态变化 </vt:lpstr>
      <vt:lpstr>PowerPoint 演示文稿</vt:lpstr>
      <vt:lpstr>时序计数器逻辑图</vt:lpstr>
      <vt:lpstr>时序与节拍</vt:lpstr>
      <vt:lpstr>操作控制信号的产生 </vt:lpstr>
      <vt:lpstr>形成操作控制信号的逻辑框图</vt:lpstr>
      <vt:lpstr>2. 操作控制信号的产生</vt:lpstr>
      <vt:lpstr>用逻辑式表示取指周期所需控制信号</vt:lpstr>
      <vt:lpstr>一个问题？</vt:lpstr>
      <vt:lpstr>计算地址周期cy2</vt:lpstr>
      <vt:lpstr>操作控制信号的产生</vt:lpstr>
      <vt:lpstr>PowerPoint 演示文稿</vt:lpstr>
      <vt:lpstr>控制器总框图</vt:lpstr>
      <vt:lpstr>硬布线控制逻辑设计中的若干问题</vt:lpstr>
      <vt:lpstr>硬布线控制逻辑设计中的若干问题</vt:lpstr>
      <vt:lpstr>硬布线控制逻辑设计中的若干问题</vt:lpstr>
      <vt:lpstr>硬布线控制与微程序控制的比较 </vt:lpstr>
      <vt:lpstr>硬布线控制与微程序控制的比较 </vt:lpstr>
      <vt:lpstr>控制器的控制方式 </vt:lpstr>
      <vt:lpstr>控制器的控制方式 </vt:lpstr>
      <vt:lpstr>练习：估算控制存储器容量</vt:lpstr>
      <vt:lpstr>练习：估算控制存储器容量</vt:lpstr>
      <vt:lpstr>练习：设计微指令格式</vt:lpstr>
      <vt:lpstr>练习：设计微指令格式</vt:lpstr>
      <vt:lpstr>练习：设计微指令格式</vt:lpstr>
      <vt:lpstr>练习：设计微指令格式</vt:lpstr>
      <vt:lpstr>练习：微操作序列和节拍安排</vt:lpstr>
      <vt:lpstr>练习：微操作序列和节拍安排</vt:lpstr>
      <vt:lpstr>练习：微操作序列和节拍安排</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root</dc:creator>
  <cp:lastModifiedBy>F.Feng</cp:lastModifiedBy>
  <cp:revision>333</cp:revision>
  <dcterms:created xsi:type="dcterms:W3CDTF">2025-05-14T17:02:00Z</dcterms:created>
  <dcterms:modified xsi:type="dcterms:W3CDTF">2025-05-20T02:51:51Z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8B76F4033A314A2BACB2F8145812790B_12</vt:lpwstr>
  </property>
  <property fmtid="{D5CDD505-2E9C-101B-9397-08002B2CF9AE}" pid="3" name="KSOProductBuildVer">
    <vt:lpwstr>2052-12.1.0.21171</vt:lpwstr>
  </property>
</Properties>
</file>